
<file path=[Content_Types].xml><?xml version="1.0" encoding="utf-8"?>
<Types xmlns="http://schemas.openxmlformats.org/package/2006/content-types">
  <Default Extension="emf" ContentType="image/x-emf"/>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95" r:id="rId1"/>
  </p:sldMasterIdLst>
  <p:notesMasterIdLst>
    <p:notesMasterId r:id="rId29"/>
  </p:notesMasterIdLst>
  <p:sldIdLst>
    <p:sldId id="256" r:id="rId2"/>
    <p:sldId id="258" r:id="rId3"/>
    <p:sldId id="261" r:id="rId4"/>
    <p:sldId id="264" r:id="rId5"/>
    <p:sldId id="279" r:id="rId6"/>
    <p:sldId id="275" r:id="rId7"/>
    <p:sldId id="259" r:id="rId8"/>
    <p:sldId id="302" r:id="rId9"/>
    <p:sldId id="281" r:id="rId10"/>
    <p:sldId id="265" r:id="rId11"/>
    <p:sldId id="266" r:id="rId12"/>
    <p:sldId id="289" r:id="rId13"/>
    <p:sldId id="287" r:id="rId14"/>
    <p:sldId id="293" r:id="rId15"/>
    <p:sldId id="292" r:id="rId16"/>
    <p:sldId id="294" r:id="rId17"/>
    <p:sldId id="296" r:id="rId18"/>
    <p:sldId id="269" r:id="rId19"/>
    <p:sldId id="277" r:id="rId20"/>
    <p:sldId id="297" r:id="rId21"/>
    <p:sldId id="295" r:id="rId22"/>
    <p:sldId id="298" r:id="rId23"/>
    <p:sldId id="299" r:id="rId24"/>
    <p:sldId id="283" r:id="rId25"/>
    <p:sldId id="276" r:id="rId26"/>
    <p:sldId id="274" r:id="rId27"/>
    <p:sldId id="28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5">
          <p15:clr>
            <a:srgbClr val="A4A3A4"/>
          </p15:clr>
        </p15:guide>
        <p15:guide id="2" pos="4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44C97-CE5C-0D40-8A9C-E7CEF7233482}" v="4304" dt="2022-04-20T02:14:21.310"/>
    <p1510:client id="{1FF59611-381D-43AB-BA94-C217AE50599F}" v="310" dt="2022-04-20T00:29:26.122"/>
    <p1510:client id="{77220637-7BE1-4A51-9D12-A7A2F8BA242A}" v="4840" dt="2022-04-20T02:09:49.008"/>
    <p1510:client id="{CE07925F-E5F1-4891-885B-B349B3310D37}" v="2590" dt="2022-04-19T22:10:58.637"/>
    <p1510:client id="{CF019131-6F18-2B44-A0BB-0E5E01A29B87}" v="1582" dt="2022-04-19T22:18:54.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028"/>
  </p:normalViewPr>
  <p:slideViewPr>
    <p:cSldViewPr snapToGrid="0" snapToObjects="1">
      <p:cViewPr varScale="1">
        <p:scale>
          <a:sx n="101" d="100"/>
          <a:sy n="101" d="100"/>
        </p:scale>
        <p:origin x="1960" y="192"/>
      </p:cViewPr>
      <p:guideLst>
        <p:guide orient="horz" pos="1145"/>
        <p:guide pos="4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2AD44-1ED3-7E4B-AC3D-ADA37E870B54}" type="datetimeFigureOut">
              <a:rPr lang="en-US" smtClean="0"/>
              <a:t>4/19/22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B41AE-0486-224E-BA2D-9B5CC3CAAC56}" type="slidenum">
              <a:rPr lang="en-US" smtClean="0"/>
              <a:t>‹#›</a:t>
            </a:fld>
            <a:endParaRPr lang="en-US"/>
          </a:p>
        </p:txBody>
      </p:sp>
    </p:spTree>
    <p:extLst>
      <p:ext uri="{BB962C8B-B14F-4D97-AF65-F5344CB8AC3E}">
        <p14:creationId xmlns:p14="http://schemas.microsoft.com/office/powerpoint/2010/main" val="3784221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ltk.org/nltk_data/"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groups.google.com/group/nltk-user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ea typeface="等线"/>
              </a:rPr>
              <a:t>Ivy:</a:t>
            </a:r>
            <a:endParaRPr lang="en-US">
              <a:ea typeface="等线"/>
            </a:endParaRPr>
          </a:p>
          <a:p>
            <a:r>
              <a:rPr lang="en-US"/>
              <a:t>Our team will </a:t>
            </a:r>
            <a:r>
              <a:rPr lang="en-US" altLang="zh-CN">
                <a:ea typeface="等线"/>
              </a:rPr>
              <a:t>focus</a:t>
            </a:r>
            <a:r>
              <a:rPr lang="zh-CN" altLang="en-US">
                <a:ea typeface="等线"/>
              </a:rPr>
              <a:t> </a:t>
            </a:r>
            <a:r>
              <a:rPr lang="en-US"/>
              <a:t>on three aspects: how sentiments change, are these changes related to case counts or vaccination rate, and </a:t>
            </a:r>
            <a:r>
              <a:rPr lang="en-US" altLang="zh-CN">
                <a:ea typeface="等线"/>
              </a:rPr>
              <a:t>how</a:t>
            </a:r>
            <a:r>
              <a:rPr lang="zh-CN" altLang="en-US">
                <a:ea typeface="等线"/>
              </a:rPr>
              <a:t> </a:t>
            </a:r>
            <a:r>
              <a:rPr lang="en-US" altLang="zh-CN">
                <a:ea typeface="等线"/>
              </a:rPr>
              <a:t>p</a:t>
            </a:r>
            <a:r>
              <a:rPr lang="en-US"/>
              <a:t>eople from different countries </a:t>
            </a:r>
            <a:r>
              <a:rPr lang="en-US" altLang="zh-CN">
                <a:ea typeface="等线"/>
              </a:rPr>
              <a:t>perceive</a:t>
            </a:r>
            <a:r>
              <a:rPr lang="en-US"/>
              <a:t> the</a:t>
            </a:r>
            <a:r>
              <a:rPr lang="zh-CN" altLang="en-US">
                <a:ea typeface="等线"/>
              </a:rPr>
              <a:t> </a:t>
            </a:r>
            <a:r>
              <a:rPr lang="en-US" altLang="zh-CN">
                <a:ea typeface="等线"/>
              </a:rPr>
              <a:t>vaccines</a:t>
            </a:r>
            <a:r>
              <a:rPr lang="zh-CN" altLang="en-US">
                <a:ea typeface="等线"/>
              </a:rPr>
              <a:t> </a:t>
            </a:r>
            <a:r>
              <a:rPr lang="en-US" altLang="zh-CN">
                <a:ea typeface="等线"/>
              </a:rPr>
              <a:t>available</a:t>
            </a:r>
            <a:r>
              <a:rPr lang="zh-CN" altLang="en-US">
                <a:ea typeface="等线"/>
              </a:rPr>
              <a:t> </a:t>
            </a:r>
            <a:r>
              <a:rPr lang="en-US" altLang="zh-CN">
                <a:ea typeface="等线"/>
              </a:rPr>
              <a:t>to</a:t>
            </a:r>
            <a:r>
              <a:rPr lang="zh-CN" altLang="en-US">
                <a:ea typeface="等线"/>
              </a:rPr>
              <a:t> </a:t>
            </a:r>
            <a:r>
              <a:rPr lang="en-US" altLang="zh-CN">
                <a:ea typeface="等线"/>
              </a:rPr>
              <a:t>them</a:t>
            </a:r>
            <a:r>
              <a:rPr lang="zh-CN" altLang="en-US">
                <a:ea typeface="等线"/>
              </a:rPr>
              <a:t> </a:t>
            </a:r>
            <a:r>
              <a:rPr lang="en-US" altLang="zh-CN">
                <a:ea typeface="等线"/>
              </a:rPr>
              <a:t>for</a:t>
            </a:r>
            <a:r>
              <a:rPr lang="zh-CN" altLang="en-US">
                <a:ea typeface="等线"/>
              </a:rPr>
              <a:t> </a:t>
            </a:r>
            <a:r>
              <a:rPr lang="en-US" altLang="zh-CN">
                <a:ea typeface="等线"/>
              </a:rPr>
              <a:t>administration</a:t>
            </a:r>
            <a:r>
              <a:rPr lang="zh-CN" altLang="en-US">
                <a:ea typeface="等线"/>
              </a:rPr>
              <a:t> </a:t>
            </a:r>
            <a:r>
              <a:rPr lang="en-US"/>
              <a:t>and </a:t>
            </a:r>
            <a:r>
              <a:rPr lang="en-US" altLang="zh-CN">
                <a:ea typeface="等线"/>
              </a:rPr>
              <a:t>their</a:t>
            </a:r>
            <a:r>
              <a:rPr lang="zh-CN" altLang="en-US">
                <a:ea typeface="等线"/>
              </a:rPr>
              <a:t> </a:t>
            </a:r>
            <a:r>
              <a:rPr lang="en-US" altLang="zh-CN">
                <a:ea typeface="等线"/>
              </a:rPr>
              <a:t>local</a:t>
            </a:r>
            <a:r>
              <a:rPr lang="zh-CN" altLang="en-US">
                <a:ea typeface="等线"/>
              </a:rPr>
              <a:t> </a:t>
            </a:r>
            <a:r>
              <a:rPr lang="en-US"/>
              <a:t>covid</a:t>
            </a:r>
            <a:r>
              <a:rPr lang="en-US" altLang="zh-CN">
                <a:ea typeface="等线"/>
              </a:rPr>
              <a:t>-19</a:t>
            </a:r>
            <a:r>
              <a:rPr lang="en-US"/>
              <a:t> policy </a:t>
            </a:r>
            <a:endParaRPr lang="en-US">
              <a:cs typeface="Calibri"/>
            </a:endParaRPr>
          </a:p>
          <a:p>
            <a:endParaRPr lang="en-US"/>
          </a:p>
          <a:p>
            <a:r>
              <a:rPr lang="en-US"/>
              <a:t>The result of daily emotional trend analysis may help show the different emotional </a:t>
            </a:r>
            <a:r>
              <a:rPr lang="en-US" altLang="zh-CN">
                <a:ea typeface="等线"/>
              </a:rPr>
              <a:t>phases</a:t>
            </a:r>
            <a:r>
              <a:rPr lang="en-US"/>
              <a:t> since </a:t>
            </a:r>
            <a:r>
              <a:rPr lang="en-US" altLang="zh-CN">
                <a:ea typeface="等线"/>
              </a:rPr>
              <a:t>the</a:t>
            </a:r>
            <a:r>
              <a:rPr lang="zh-CN" altLang="en-US">
                <a:ea typeface="等线"/>
              </a:rPr>
              <a:t> </a:t>
            </a:r>
            <a:r>
              <a:rPr lang="en-US" altLang="zh-CN">
                <a:ea typeface="等线"/>
              </a:rPr>
              <a:t>start</a:t>
            </a:r>
            <a:r>
              <a:rPr lang="zh-CN" altLang="en-US">
                <a:ea typeface="等线"/>
              </a:rPr>
              <a:t> </a:t>
            </a:r>
            <a:r>
              <a:rPr lang="en-US" altLang="zh-CN">
                <a:ea typeface="等线"/>
              </a:rPr>
              <a:t>of</a:t>
            </a:r>
            <a:r>
              <a:rPr lang="zh-CN" altLang="en-US">
                <a:ea typeface="等线"/>
              </a:rPr>
              <a:t> </a:t>
            </a:r>
            <a:r>
              <a:rPr lang="en-US" altLang="zh-CN">
                <a:ea typeface="等线"/>
              </a:rPr>
              <a:t>the</a:t>
            </a:r>
            <a:r>
              <a:rPr lang="zh-CN" altLang="en-US">
                <a:ea typeface="等线"/>
              </a:rPr>
              <a:t> </a:t>
            </a:r>
            <a:r>
              <a:rPr lang="en-US"/>
              <a:t>pandemic. Th</a:t>
            </a:r>
            <a:r>
              <a:rPr lang="en-US" altLang="zh-CN">
                <a:ea typeface="等线"/>
              </a:rPr>
              <a:t>e</a:t>
            </a:r>
            <a:r>
              <a:rPr lang="en-US"/>
              <a:t> analysis of </a:t>
            </a:r>
            <a:r>
              <a:rPr lang="en-US" altLang="zh-CN">
                <a:ea typeface="等线"/>
              </a:rPr>
              <a:t>the</a:t>
            </a:r>
            <a:r>
              <a:rPr lang="zh-CN" altLang="en-US">
                <a:ea typeface="等线"/>
              </a:rPr>
              <a:t> </a:t>
            </a:r>
            <a:r>
              <a:rPr lang="en-US"/>
              <a:t>number of users,</a:t>
            </a:r>
            <a:r>
              <a:rPr lang="zh-CN" altLang="en-US">
                <a:ea typeface="等线"/>
              </a:rPr>
              <a:t> </a:t>
            </a:r>
            <a:r>
              <a:rPr lang="en-US" altLang="zh-CN">
                <a:ea typeface="等线"/>
              </a:rPr>
              <a:t>and</a:t>
            </a:r>
            <a:r>
              <a:rPr lang="en-US"/>
              <a:t> the</a:t>
            </a:r>
            <a:r>
              <a:rPr lang="en-US" altLang="zh-CN">
                <a:ea typeface="等线"/>
              </a:rPr>
              <a:t>ir</a:t>
            </a:r>
            <a:r>
              <a:rPr lang="zh-CN" altLang="en-US">
                <a:ea typeface="等线"/>
              </a:rPr>
              <a:t> </a:t>
            </a:r>
            <a:r>
              <a:rPr lang="en-US" altLang="zh-CN">
                <a:ea typeface="等线"/>
              </a:rPr>
              <a:t>sentiments</a:t>
            </a:r>
            <a:r>
              <a:rPr lang="zh-CN" altLang="en-US">
                <a:ea typeface="等线"/>
              </a:rPr>
              <a:t> </a:t>
            </a:r>
            <a:r>
              <a:rPr lang="en-US" altLang="zh-CN">
                <a:ea typeface="等线"/>
              </a:rPr>
              <a:t>toward</a:t>
            </a:r>
            <a:r>
              <a:rPr lang="zh-CN" altLang="en-US">
                <a:ea typeface="等线"/>
              </a:rPr>
              <a:t> </a:t>
            </a:r>
            <a:r>
              <a:rPr lang="en-US" altLang="zh-CN">
                <a:ea typeface="等线"/>
              </a:rPr>
              <a:t>the</a:t>
            </a:r>
            <a:r>
              <a:rPr lang="zh-CN" altLang="en-US">
                <a:ea typeface="等线"/>
              </a:rPr>
              <a:t> </a:t>
            </a:r>
            <a:r>
              <a:rPr lang="en-US"/>
              <a:t>different kind</a:t>
            </a:r>
            <a:r>
              <a:rPr lang="en-US" altLang="zh-CN">
                <a:ea typeface="等线"/>
              </a:rPr>
              <a:t>s</a:t>
            </a:r>
            <a:r>
              <a:rPr lang="en-US"/>
              <a:t> of vaccines will help </a:t>
            </a:r>
            <a:r>
              <a:rPr lang="en-US" altLang="zh-CN">
                <a:ea typeface="等线"/>
              </a:rPr>
              <a:t>us</a:t>
            </a:r>
            <a:r>
              <a:rPr lang="zh-CN" altLang="en-US">
                <a:ea typeface="等线"/>
              </a:rPr>
              <a:t> </a:t>
            </a:r>
            <a:r>
              <a:rPr lang="en-US" altLang="zh-CN">
                <a:ea typeface="等线"/>
              </a:rPr>
              <a:t>understand</a:t>
            </a:r>
            <a:r>
              <a:rPr lang="en-US"/>
              <a:t> public </a:t>
            </a:r>
            <a:r>
              <a:rPr lang="en-US" altLang="zh-CN">
                <a:ea typeface="等线"/>
              </a:rPr>
              <a:t>attitudes</a:t>
            </a:r>
            <a:r>
              <a:rPr lang="zh-CN" altLang="en-US">
                <a:ea typeface="等线"/>
              </a:rPr>
              <a:t> </a:t>
            </a:r>
            <a:r>
              <a:rPr lang="en-US" altLang="zh-CN">
                <a:ea typeface="等线"/>
              </a:rPr>
              <a:t>to</a:t>
            </a:r>
            <a:r>
              <a:rPr lang="zh-CN" altLang="en-US">
                <a:ea typeface="等线"/>
              </a:rPr>
              <a:t> </a:t>
            </a:r>
            <a:r>
              <a:rPr lang="en-US" altLang="zh-CN">
                <a:ea typeface="等线"/>
              </a:rPr>
              <a:t>vaccines.</a:t>
            </a:r>
            <a:r>
              <a:rPr lang="zh-CN" altLang="en-US">
                <a:ea typeface="等线"/>
              </a:rPr>
              <a:t> </a:t>
            </a:r>
            <a:r>
              <a:rPr lang="en-US"/>
              <a:t>Moreover, </a:t>
            </a:r>
            <a:r>
              <a:rPr lang="en-US" altLang="zh-CN">
                <a:ea typeface="等线"/>
              </a:rPr>
              <a:t>the</a:t>
            </a:r>
            <a:r>
              <a:rPr lang="zh-CN" altLang="en-US">
                <a:ea typeface="等线"/>
              </a:rPr>
              <a:t> </a:t>
            </a:r>
            <a:r>
              <a:rPr lang="en-US" altLang="zh-CN">
                <a:ea typeface="等线"/>
              </a:rPr>
              <a:t>analysis</a:t>
            </a:r>
            <a:r>
              <a:rPr lang="zh-CN" altLang="en-US">
                <a:ea typeface="等线"/>
              </a:rPr>
              <a:t> </a:t>
            </a:r>
            <a:r>
              <a:rPr lang="en-US" altLang="zh-CN">
                <a:ea typeface="等线"/>
              </a:rPr>
              <a:t>may</a:t>
            </a:r>
            <a:r>
              <a:rPr lang="zh-CN" altLang="en-US">
                <a:ea typeface="等线"/>
              </a:rPr>
              <a:t> </a:t>
            </a:r>
            <a:r>
              <a:rPr lang="en-US" altLang="zh-CN">
                <a:ea typeface="等线"/>
              </a:rPr>
              <a:t>reveal</a:t>
            </a:r>
            <a:r>
              <a:rPr lang="zh-CN" altLang="en-US">
                <a:ea typeface="等线"/>
              </a:rPr>
              <a:t> </a:t>
            </a:r>
            <a:r>
              <a:rPr lang="en-US" altLang="zh-CN">
                <a:ea typeface="等线"/>
              </a:rPr>
              <a:t>a</a:t>
            </a:r>
            <a:r>
              <a:rPr lang="zh-CN" altLang="en-US">
                <a:ea typeface="等线"/>
              </a:rPr>
              <a:t> </a:t>
            </a:r>
            <a:r>
              <a:rPr lang="en-US" altLang="zh-CN">
                <a:ea typeface="等线"/>
              </a:rPr>
              <a:t>mix</a:t>
            </a:r>
            <a:r>
              <a:rPr lang="zh-CN" altLang="en-US">
                <a:ea typeface="等线"/>
              </a:rPr>
              <a:t> </a:t>
            </a:r>
            <a:r>
              <a:rPr lang="en-US" altLang="zh-CN">
                <a:ea typeface="等线"/>
              </a:rPr>
              <a:t>of</a:t>
            </a:r>
            <a:r>
              <a:rPr lang="zh-CN" altLang="en-US">
                <a:ea typeface="等线"/>
              </a:rPr>
              <a:t> </a:t>
            </a:r>
            <a:r>
              <a:rPr lang="en-US" altLang="zh-CN">
                <a:ea typeface="等线"/>
              </a:rPr>
              <a:t>doubtfulness</a:t>
            </a:r>
            <a:r>
              <a:rPr lang="zh-CN" altLang="en-US">
                <a:ea typeface="等线"/>
              </a:rPr>
              <a:t> </a:t>
            </a:r>
            <a:r>
              <a:rPr lang="en-US" altLang="zh-CN">
                <a:ea typeface="等线"/>
              </a:rPr>
              <a:t>and</a:t>
            </a:r>
            <a:r>
              <a:rPr lang="zh-CN" altLang="en-US">
                <a:ea typeface="等线"/>
              </a:rPr>
              <a:t> </a:t>
            </a:r>
            <a:r>
              <a:rPr lang="en-US" altLang="zh-CN">
                <a:ea typeface="等线"/>
              </a:rPr>
              <a:t>trust</a:t>
            </a:r>
            <a:r>
              <a:rPr lang="zh-CN" altLang="en-US">
                <a:ea typeface="等线"/>
              </a:rPr>
              <a:t> </a:t>
            </a:r>
            <a:r>
              <a:rPr lang="en-US" altLang="zh-CN">
                <a:ea typeface="等线"/>
              </a:rPr>
              <a:t>for</a:t>
            </a:r>
            <a:r>
              <a:rPr lang="zh-CN" altLang="en-US">
                <a:ea typeface="等线"/>
              </a:rPr>
              <a:t> </a:t>
            </a:r>
            <a:r>
              <a:rPr lang="en-US" altLang="zh-CN">
                <a:ea typeface="等线"/>
              </a:rPr>
              <a:t>vaccine</a:t>
            </a:r>
            <a:r>
              <a:rPr lang="zh-CN" altLang="en-US">
                <a:ea typeface="等线"/>
              </a:rPr>
              <a:t> </a:t>
            </a:r>
            <a:r>
              <a:rPr lang="en-US" altLang="zh-CN">
                <a:ea typeface="等线"/>
              </a:rPr>
              <a:t>administration</a:t>
            </a:r>
            <a:r>
              <a:rPr lang="zh-CN" altLang="en-US">
                <a:ea typeface="等线"/>
              </a:rPr>
              <a:t> </a:t>
            </a:r>
            <a:r>
              <a:rPr lang="en-US" altLang="zh-CN">
                <a:ea typeface="等线"/>
              </a:rPr>
              <a:t>and</a:t>
            </a:r>
            <a:r>
              <a:rPr lang="zh-CN" altLang="en-US">
                <a:ea typeface="等线"/>
              </a:rPr>
              <a:t> </a:t>
            </a:r>
            <a:r>
              <a:rPr lang="en-US" altLang="zh-CN">
                <a:ea typeface="等线"/>
              </a:rPr>
              <a:t>covid</a:t>
            </a:r>
            <a:r>
              <a:rPr lang="zh-CN" altLang="en-US">
                <a:ea typeface="等线"/>
              </a:rPr>
              <a:t> </a:t>
            </a:r>
            <a:r>
              <a:rPr lang="en-US" altLang="zh-CN">
                <a:ea typeface="等线"/>
              </a:rPr>
              <a:t>19</a:t>
            </a:r>
            <a:r>
              <a:rPr lang="zh-CN" altLang="en-US">
                <a:ea typeface="等线"/>
              </a:rPr>
              <a:t> </a:t>
            </a:r>
            <a:r>
              <a:rPr lang="en-US" altLang="zh-CN">
                <a:ea typeface="等线"/>
              </a:rPr>
              <a:t>policies.</a:t>
            </a:r>
            <a:r>
              <a:rPr lang="zh-CN" altLang="en-US">
                <a:ea typeface="等线"/>
              </a:rPr>
              <a:t> </a:t>
            </a:r>
            <a:r>
              <a:rPr lang="en-US" altLang="zh-CN">
                <a:ea typeface="等线"/>
              </a:rPr>
              <a:t>The</a:t>
            </a:r>
            <a:r>
              <a:rPr lang="zh-CN" altLang="en-US">
                <a:ea typeface="等线"/>
              </a:rPr>
              <a:t> </a:t>
            </a:r>
            <a:r>
              <a:rPr lang="en-US" altLang="zh-CN">
                <a:ea typeface="等线"/>
              </a:rPr>
              <a:t>public</a:t>
            </a:r>
            <a:r>
              <a:rPr lang="zh-CN" altLang="en-US">
                <a:ea typeface="等线"/>
              </a:rPr>
              <a:t> </a:t>
            </a:r>
            <a:r>
              <a:rPr lang="en-US" altLang="zh-CN">
                <a:ea typeface="等线"/>
              </a:rPr>
              <a:t>may</a:t>
            </a:r>
            <a:r>
              <a:rPr lang="zh-CN" altLang="en-US">
                <a:ea typeface="等线"/>
              </a:rPr>
              <a:t> </a:t>
            </a:r>
            <a:r>
              <a:rPr lang="en-US" altLang="zh-CN">
                <a:ea typeface="等线"/>
              </a:rPr>
              <a:t>also</a:t>
            </a:r>
            <a:r>
              <a:rPr lang="zh-CN" altLang="en-US">
                <a:ea typeface="等线"/>
              </a:rPr>
              <a:t> </a:t>
            </a:r>
            <a:r>
              <a:rPr lang="en-US" altLang="zh-CN">
                <a:ea typeface="等线"/>
              </a:rPr>
              <a:t>express</a:t>
            </a:r>
            <a:r>
              <a:rPr lang="zh-CN" altLang="en-US">
                <a:ea typeface="等线"/>
              </a:rPr>
              <a:t> </a:t>
            </a:r>
            <a:r>
              <a:rPr lang="en-US" altLang="zh-CN">
                <a:ea typeface="等线"/>
              </a:rPr>
              <a:t>expectations</a:t>
            </a:r>
            <a:r>
              <a:rPr lang="zh-CN" altLang="en-US">
                <a:ea typeface="等线"/>
              </a:rPr>
              <a:t> </a:t>
            </a:r>
            <a:r>
              <a:rPr lang="en-US" altLang="zh-CN">
                <a:ea typeface="等线"/>
              </a:rPr>
              <a:t>for</a:t>
            </a:r>
            <a:r>
              <a:rPr lang="zh-CN" altLang="en-US">
                <a:ea typeface="等线"/>
              </a:rPr>
              <a:t> </a:t>
            </a:r>
            <a:r>
              <a:rPr lang="en-US" altLang="zh-CN">
                <a:ea typeface="等线"/>
              </a:rPr>
              <a:t>future</a:t>
            </a:r>
            <a:r>
              <a:rPr lang="zh-CN" altLang="en-US">
                <a:ea typeface="等线"/>
              </a:rPr>
              <a:t> </a:t>
            </a:r>
            <a:r>
              <a:rPr lang="en-US" altLang="zh-CN">
                <a:ea typeface="等线"/>
              </a:rPr>
              <a:t>public</a:t>
            </a:r>
            <a:r>
              <a:rPr lang="zh-CN" altLang="en-US">
                <a:ea typeface="等线"/>
              </a:rPr>
              <a:t> </a:t>
            </a:r>
            <a:r>
              <a:rPr lang="en-US" altLang="zh-CN">
                <a:ea typeface="等线"/>
              </a:rPr>
              <a:t>health</a:t>
            </a:r>
            <a:r>
              <a:rPr lang="zh-CN" altLang="en-US">
                <a:ea typeface="等线"/>
              </a:rPr>
              <a:t> </a:t>
            </a:r>
            <a:r>
              <a:rPr lang="en-US" altLang="zh-CN">
                <a:ea typeface="等线"/>
              </a:rPr>
              <a:t>measures</a:t>
            </a:r>
            <a:r>
              <a:rPr lang="zh-CN" altLang="en-US">
                <a:ea typeface="等线"/>
              </a:rPr>
              <a:t> </a:t>
            </a:r>
            <a:r>
              <a:rPr lang="en-US" altLang="zh-CN">
                <a:ea typeface="等线"/>
              </a:rPr>
              <a:t>in</a:t>
            </a:r>
            <a:r>
              <a:rPr lang="zh-CN" altLang="en-US">
                <a:ea typeface="等线"/>
              </a:rPr>
              <a:t> </a:t>
            </a:r>
            <a:r>
              <a:rPr lang="en-US" altLang="zh-CN">
                <a:ea typeface="等线"/>
              </a:rPr>
              <a:t>their</a:t>
            </a:r>
            <a:r>
              <a:rPr lang="zh-CN" altLang="en-US">
                <a:ea typeface="等线"/>
              </a:rPr>
              <a:t> </a:t>
            </a:r>
            <a:r>
              <a:rPr lang="en-US" altLang="zh-CN">
                <a:ea typeface="等线"/>
              </a:rPr>
              <a:t>tweets.</a:t>
            </a:r>
            <a:r>
              <a:rPr lang="zh-CN" altLang="en-US">
                <a:ea typeface="等线"/>
              </a:rPr>
              <a:t> </a:t>
            </a:r>
            <a:endParaRPr lang="en-US" altLang="zh-CN"/>
          </a:p>
          <a:p>
            <a:endParaRPr lang="zh-CN" altLang="en-US">
              <a:ea typeface="等线"/>
              <a:cs typeface="Calibri"/>
            </a:endParaRPr>
          </a:p>
          <a:p>
            <a:pPr marL="171450" indent="-171450">
              <a:spcBef>
                <a:spcPct val="20000"/>
              </a:spcBef>
              <a:buFont typeface="Arial"/>
              <a:buChar char="•"/>
            </a:pPr>
            <a:r>
              <a:rPr lang="zh-CN"/>
              <a:t>All three questions are related to define the relationship between counts of  diferent emotions tweets with time periods, vaccination rates, and countries. </a:t>
            </a:r>
          </a:p>
          <a:p>
            <a:pPr marL="171450" indent="-171450">
              <a:spcBef>
                <a:spcPct val="20000"/>
              </a:spcBef>
              <a:buFont typeface="Arial"/>
              <a:buChar char="•"/>
            </a:pPr>
            <a:r>
              <a:rPr lang="en-US" altLang="zh-CN">
                <a:ea typeface="等线"/>
              </a:rPr>
              <a:t>Main goal:  using different ways to process data and build model to achieve better accuracy</a:t>
            </a:r>
            <a:endParaRPr lang="en-US" altLang="zh-CN">
              <a:ea typeface="等线"/>
              <a:cs typeface="Calibri"/>
            </a:endParaRPr>
          </a:p>
          <a:p>
            <a:pPr marL="171450" indent="-171450">
              <a:spcBef>
                <a:spcPct val="20000"/>
              </a:spcBef>
              <a:buFont typeface="Arial"/>
              <a:buChar char="•"/>
            </a:pPr>
            <a:r>
              <a:rPr lang="en-US" altLang="zh-CN">
                <a:ea typeface="等线"/>
              </a:rPr>
              <a:t>Then adding new created attributes (negative/0 or positive/1 sentiment) and using different statistical method to answer three question. </a:t>
            </a:r>
            <a:endParaRPr lang="zh-CN">
              <a:ea typeface="等线"/>
            </a:endParaRPr>
          </a:p>
          <a:p>
            <a:pPr marL="171450" indent="-171450">
              <a:spcBef>
                <a:spcPct val="20000"/>
              </a:spcBef>
              <a:buFont typeface="Arial"/>
              <a:buChar char="•"/>
            </a:pPr>
            <a:r>
              <a:rPr lang="en-US" altLang="zh-CN">
                <a:ea typeface="等线"/>
                <a:cs typeface="Calibri" panose="020F0502020204030204"/>
              </a:rPr>
              <a:t>The detail information will be talked later </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849B41AE-0486-224E-BA2D-9B5CC3CAAC56}" type="slidenum">
              <a:rPr lang="en-US" smtClean="0"/>
              <a:t>3</a:t>
            </a:fld>
            <a:endParaRPr lang="en-US"/>
          </a:p>
        </p:txBody>
      </p:sp>
    </p:spTree>
    <p:extLst>
      <p:ext uri="{BB962C8B-B14F-4D97-AF65-F5344CB8AC3E}">
        <p14:creationId xmlns:p14="http://schemas.microsoft.com/office/powerpoint/2010/main" val="289958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14</a:t>
            </a:fld>
            <a:endParaRPr lang="en-US"/>
          </a:p>
        </p:txBody>
      </p:sp>
    </p:spTree>
    <p:extLst>
      <p:ext uri="{BB962C8B-B14F-4D97-AF65-F5344CB8AC3E}">
        <p14:creationId xmlns:p14="http://schemas.microsoft.com/office/powerpoint/2010/main" val="2649287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As illustrated on the attached picture, our approach utilized 9 models in evaluating the the highest accuracy one for our analysis. The models were:  </a:t>
            </a:r>
          </a:p>
          <a:p>
            <a:r>
              <a:rPr lang="en-US"/>
              <a:t>- Bernoulli NB</a:t>
            </a:r>
          </a:p>
          <a:p>
            <a:r>
              <a:rPr lang="en-US"/>
              <a:t>- Complement NB</a:t>
            </a:r>
          </a:p>
          <a:p>
            <a:r>
              <a:rPr lang="en-US"/>
              <a:t>- K-Neighbor Classifier </a:t>
            </a:r>
          </a:p>
          <a:p>
            <a:r>
              <a:rPr lang="en-US"/>
              <a:t>- Decision Tree Classifier </a:t>
            </a:r>
          </a:p>
          <a:p>
            <a:r>
              <a:rPr lang="en-US"/>
              <a:t>- Random Forest Classifier </a:t>
            </a:r>
          </a:p>
          <a:p>
            <a:r>
              <a:rPr lang="en-US"/>
              <a:t>- Logistic Regression</a:t>
            </a:r>
          </a:p>
          <a:p>
            <a:r>
              <a:rPr lang="en-US"/>
              <a:t>- MLP Classifier </a:t>
            </a:r>
          </a:p>
          <a:p>
            <a:r>
              <a:rPr lang="en-US"/>
              <a:t>- AdaBoost Classifier </a:t>
            </a:r>
            <a:endParaRPr lang="en-US">
              <a:cs typeface="Calibri"/>
            </a:endParaRPr>
          </a:p>
          <a:p>
            <a:endParaRPr lang="en-US">
              <a:cs typeface="Calibri"/>
            </a:endParaRPr>
          </a:p>
          <a:p>
            <a:r>
              <a:rPr lang="en-US">
                <a:cs typeface="Calibri"/>
              </a:rPr>
              <a:t>Building training and testing dataset, extract features from </a:t>
            </a:r>
            <a:r>
              <a:rPr lang="en-US" err="1">
                <a:cs typeface="Calibri"/>
              </a:rPr>
              <a:t>postive</a:t>
            </a:r>
            <a:r>
              <a:rPr lang="en-US">
                <a:cs typeface="Calibri"/>
              </a:rPr>
              <a:t> comment and label as positive, extract features from negative comments and label as negative. We decide to use </a:t>
            </a:r>
            <a:r>
              <a:rPr lang="en-US" err="1">
                <a:cs typeface="Calibri"/>
              </a:rPr>
              <a:t>mppclassifer</a:t>
            </a:r>
            <a:r>
              <a:rPr lang="en-US">
                <a:cs typeface="Calibri"/>
              </a:rPr>
              <a:t> model, and using movie comment to train the </a:t>
            </a:r>
            <a:r>
              <a:rPr lang="en-US" err="1">
                <a:cs typeface="Calibri"/>
              </a:rPr>
              <a:t>classifer</a:t>
            </a:r>
            <a:r>
              <a:rPr lang="en-US">
                <a:cs typeface="Calibri"/>
              </a:rPr>
              <a:t> to train. (it's hard to say which one is best because we are using the movie comment instead of </a:t>
            </a:r>
            <a:r>
              <a:rPr lang="en-US" err="1">
                <a:cs typeface="Calibri"/>
              </a:rPr>
              <a:t>mannully</a:t>
            </a:r>
            <a:r>
              <a:rPr lang="en-US">
                <a:cs typeface="Calibri"/>
              </a:rPr>
              <a:t> labels. In this case, we are going to use </a:t>
            </a:r>
            <a:r>
              <a:rPr lang="en-US" err="1">
                <a:cs typeface="Calibri"/>
              </a:rPr>
              <a:t>mplclassifier</a:t>
            </a:r>
            <a:r>
              <a:rPr lang="en-US">
                <a:cs typeface="Calibri"/>
              </a:rPr>
              <a:t> to)</a:t>
            </a:r>
          </a:p>
          <a:p>
            <a:endParaRPr lang="en-US">
              <a:cs typeface="Calibri"/>
            </a:endParaRPr>
          </a:p>
          <a:p>
            <a:r>
              <a:rPr lang="en-US">
                <a:cs typeface="Calibri"/>
              </a:rPr>
              <a:t>Could just use this slide to explain the model performance:</a:t>
            </a:r>
          </a:p>
          <a:p>
            <a:pPr marL="457200" indent="-457200">
              <a:buAutoNum type="arabicPeriod"/>
            </a:pPr>
            <a:r>
              <a:rPr lang="en-US"/>
              <a:t>What are the evaluation metrics used to measure the performance, and how does this compare to the baseline (doesn’t have to be state-of-the-art algorithm)</a:t>
            </a:r>
          </a:p>
          <a:p>
            <a:pPr marL="457200" indent="-457200">
              <a:buAutoNum type="arabicPeriod"/>
            </a:pPr>
            <a:r>
              <a:rPr lang="en-US"/>
              <a:t>How the model compares to the baseline, why does it not perform better/perform better than the baseline</a:t>
            </a:r>
          </a:p>
          <a:p>
            <a:pPr marL="457200" indent="-457200">
              <a:buAutoNum type="arabicPeriod"/>
            </a:pPr>
            <a:r>
              <a:rPr lang="en-US"/>
              <a:t>How sensitive </a:t>
            </a:r>
            <a:r>
              <a:rPr lang="en-US" altLang="zh-CN"/>
              <a:t>are</a:t>
            </a:r>
            <a:r>
              <a:rPr lang="zh-CN" altLang="en-US"/>
              <a:t> </a:t>
            </a:r>
            <a:r>
              <a:rPr lang="en-US"/>
              <a:t>the results to the parameters? What about the effects of changing the training/testing set size?</a:t>
            </a:r>
          </a:p>
          <a:p>
            <a:pPr marL="457200" indent="-457200">
              <a:buAutoNum type="arabicPeriod"/>
            </a:pPr>
            <a:r>
              <a:rPr lang="en-US"/>
              <a:t>Explain the error rates, the performance. Why are the performance high/low? </a:t>
            </a:r>
            <a:endParaRPr lang="en-US">
              <a:cs typeface="Calibri"/>
            </a:endParaRPr>
          </a:p>
        </p:txBody>
      </p:sp>
      <p:sp>
        <p:nvSpPr>
          <p:cNvPr id="4" name="灯片编号占位符 3"/>
          <p:cNvSpPr>
            <a:spLocks noGrp="1"/>
          </p:cNvSpPr>
          <p:nvPr>
            <p:ph type="sldNum" sz="quarter" idx="5"/>
          </p:nvPr>
        </p:nvSpPr>
        <p:spPr/>
        <p:txBody>
          <a:bodyPr/>
          <a:lstStyle/>
          <a:p>
            <a:fld id="{849B41AE-0486-224E-BA2D-9B5CC3CAAC56}" type="slidenum">
              <a:rPr lang="en-US" smtClean="0"/>
              <a:t>15</a:t>
            </a:fld>
            <a:endParaRPr lang="en-US"/>
          </a:p>
        </p:txBody>
      </p:sp>
    </p:spTree>
    <p:extLst>
      <p:ext uri="{BB962C8B-B14F-4D97-AF65-F5344CB8AC3E}">
        <p14:creationId xmlns:p14="http://schemas.microsoft.com/office/powerpoint/2010/main" val="2176391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cs typeface="Calibri"/>
              </a:rPr>
              <a:t>Same as a csv documents, so we can do following statistical analysis without </a:t>
            </a:r>
            <a:r>
              <a:rPr lang="en-US" err="1">
                <a:cs typeface="Calibri"/>
              </a:rPr>
              <a:t>runing</a:t>
            </a:r>
            <a:r>
              <a:rPr lang="en-US">
                <a:cs typeface="Calibri"/>
              </a:rPr>
              <a:t> previous coding. Also, because of two methods of extracting features, we get two results, and </a:t>
            </a:r>
            <a:r>
              <a:rPr lang="en-US" err="1">
                <a:cs typeface="Calibri"/>
              </a:rPr>
              <a:t>rougly</a:t>
            </a:r>
            <a:r>
              <a:rPr lang="en-US">
                <a:cs typeface="Calibri"/>
              </a:rPr>
              <a:t> go through by ourselves and there's not much difference. So we choose first result to do following analysis. </a:t>
            </a:r>
          </a:p>
        </p:txBody>
      </p:sp>
      <p:sp>
        <p:nvSpPr>
          <p:cNvPr id="4" name="灯片编号占位符 3"/>
          <p:cNvSpPr>
            <a:spLocks noGrp="1"/>
          </p:cNvSpPr>
          <p:nvPr>
            <p:ph type="sldNum" sz="quarter" idx="5"/>
          </p:nvPr>
        </p:nvSpPr>
        <p:spPr/>
        <p:txBody>
          <a:bodyPr/>
          <a:lstStyle/>
          <a:p>
            <a:fld id="{849B41AE-0486-224E-BA2D-9B5CC3CAAC56}" type="slidenum">
              <a:rPr lang="en-US" smtClean="0"/>
              <a:t>16</a:t>
            </a:fld>
            <a:endParaRPr lang="en-US"/>
          </a:p>
        </p:txBody>
      </p:sp>
    </p:spTree>
    <p:extLst>
      <p:ext uri="{BB962C8B-B14F-4D97-AF65-F5344CB8AC3E}">
        <p14:creationId xmlns:p14="http://schemas.microsoft.com/office/powerpoint/2010/main" val="190196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we mentioned before MLP </a:t>
            </a:r>
            <a:r>
              <a:rPr lang="en-US" err="1">
                <a:cs typeface="Calibri"/>
              </a:rPr>
              <a:t>classifer's</a:t>
            </a:r>
            <a:r>
              <a:rPr lang="en-US">
                <a:cs typeface="Calibri"/>
              </a:rPr>
              <a:t> can achieve 75.5% accuracy, and can be stationary applied on both feature extraction method. </a:t>
            </a:r>
            <a:endParaRPr lang="en-US"/>
          </a:p>
          <a:p>
            <a:r>
              <a:rPr lang="en-US">
                <a:cs typeface="Calibri"/>
              </a:rPr>
              <a:t>Comparing to </a:t>
            </a:r>
            <a:r>
              <a:rPr lang="en-US" err="1">
                <a:cs typeface="Calibri"/>
              </a:rPr>
              <a:t>baselne</a:t>
            </a:r>
            <a:r>
              <a:rPr lang="en-US">
                <a:cs typeface="Calibri"/>
              </a:rPr>
              <a:t>, the model does not perform better. It may because of multiple reasons. </a:t>
            </a:r>
          </a:p>
          <a:p>
            <a:r>
              <a:rPr lang="en-US"/>
              <a:t>Difference in the training process, LSTM and bi-LSTMs  have more comprehensive training done 2 possibly hyperparameter tuning. </a:t>
            </a:r>
            <a:endParaRPr lang="en-US">
              <a:cs typeface="Calibri"/>
            </a:endParaRPr>
          </a:p>
          <a:p>
            <a:endParaRPr lang="en-US">
              <a:cs typeface="Calibri"/>
            </a:endParaRPr>
          </a:p>
          <a:p>
            <a:r>
              <a:rPr lang="en-US">
                <a:cs typeface="Calibri"/>
              </a:rPr>
              <a:t>By ...</a:t>
            </a:r>
          </a:p>
          <a:p>
            <a:r>
              <a:rPr lang="en-US">
                <a:cs typeface="Calibri"/>
              </a:rPr>
              <a:t> </a:t>
            </a:r>
          </a:p>
        </p:txBody>
      </p:sp>
      <p:sp>
        <p:nvSpPr>
          <p:cNvPr id="4" name="Slide Number Placeholder 3"/>
          <p:cNvSpPr>
            <a:spLocks noGrp="1"/>
          </p:cNvSpPr>
          <p:nvPr>
            <p:ph type="sldNum" sz="quarter" idx="5"/>
          </p:nvPr>
        </p:nvSpPr>
        <p:spPr/>
        <p:txBody>
          <a:bodyPr/>
          <a:lstStyle/>
          <a:p>
            <a:fld id="{849B41AE-0486-224E-BA2D-9B5CC3CAAC56}" type="slidenum">
              <a:rPr lang="en-US" smtClean="0"/>
              <a:t>17</a:t>
            </a:fld>
            <a:endParaRPr lang="en-US"/>
          </a:p>
        </p:txBody>
      </p:sp>
    </p:spTree>
    <p:extLst>
      <p:ext uri="{BB962C8B-B14F-4D97-AF65-F5344CB8AC3E}">
        <p14:creationId xmlns:p14="http://schemas.microsoft.com/office/powerpoint/2010/main" val="2037504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As we see from graph, negative sentiment is always higher than positive sentiment at any timepoint, the first spik is around December 2020, which is the time vaccine created, then, the discussion of covid vaccine got its peak soon after and </a:t>
            </a:r>
            <a:r>
              <a:rPr lang="en-US" altLang="zh-CN" err="1"/>
              <a:t>gradugally</a:t>
            </a:r>
            <a:r>
              <a:rPr lang="en-US" altLang="zh-CN"/>
              <a:t> decreasing. Every three month, there exists little spiks may because of the </a:t>
            </a:r>
            <a:r>
              <a:rPr lang="en-US" altLang="zh-CN" err="1"/>
              <a:t>outbreake</a:t>
            </a:r>
            <a:r>
              <a:rPr lang="en-US" altLang="zh-CN"/>
              <a:t> of new variant covid or the poly changes.  </a:t>
            </a:r>
            <a:endParaRPr lang="zh-CN" altLang="en-US"/>
          </a:p>
        </p:txBody>
      </p:sp>
      <p:sp>
        <p:nvSpPr>
          <p:cNvPr id="4" name="灯片编号占位符 3"/>
          <p:cNvSpPr>
            <a:spLocks noGrp="1"/>
          </p:cNvSpPr>
          <p:nvPr>
            <p:ph type="sldNum" sz="quarter" idx="5"/>
          </p:nvPr>
        </p:nvSpPr>
        <p:spPr/>
        <p:txBody>
          <a:bodyPr/>
          <a:lstStyle/>
          <a:p>
            <a:fld id="{849B41AE-0486-224E-BA2D-9B5CC3CAAC56}" type="slidenum">
              <a:rPr lang="en-US" smtClean="0"/>
              <a:t>18</a:t>
            </a:fld>
            <a:endParaRPr lang="en-US"/>
          </a:p>
        </p:txBody>
      </p:sp>
    </p:spTree>
    <p:extLst>
      <p:ext uri="{BB962C8B-B14F-4D97-AF65-F5344CB8AC3E}">
        <p14:creationId xmlns:p14="http://schemas.microsoft.com/office/powerpoint/2010/main" val="2187303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This plot is </a:t>
            </a:r>
            <a:r>
              <a:rPr lang="en-US" altLang="zh-CN" err="1"/>
              <a:t>createded</a:t>
            </a:r>
            <a:r>
              <a:rPr lang="en-US" altLang="zh-CN"/>
              <a:t> by the prediction result using second method of feature extraction. The negative sentiment </a:t>
            </a:r>
            <a:r>
              <a:rPr lang="en-US" altLang="zh-CN" err="1"/>
              <a:t>fis</a:t>
            </a:r>
            <a:r>
              <a:rPr lang="en-US" altLang="zh-CN"/>
              <a:t> almost same as the </a:t>
            </a:r>
            <a:r>
              <a:rPr lang="en-US" altLang="zh-CN" err="1"/>
              <a:t>preivies</a:t>
            </a:r>
            <a:r>
              <a:rPr lang="en-US" altLang="zh-CN"/>
              <a:t> one, but the number of positive </a:t>
            </a:r>
            <a:r>
              <a:rPr lang="en-US" altLang="zh-CN" err="1"/>
              <a:t>sentment</a:t>
            </a:r>
            <a:r>
              <a:rPr lang="en-US" altLang="zh-CN"/>
              <a:t> is super low. It’s reasonable but also  makes us confused on why .  There’s no obvious codding error in processing, s we may need to do some research or use another model to </a:t>
            </a:r>
            <a:r>
              <a:rPr lang="en-US" altLang="zh-CN" err="1"/>
              <a:t>predic</a:t>
            </a:r>
            <a:r>
              <a:rPr lang="en-US" altLang="zh-CN"/>
              <a:t> to see if we can find reason </a:t>
            </a:r>
            <a:endParaRPr lang="zh-CN" altLang="en-US"/>
          </a:p>
        </p:txBody>
      </p:sp>
      <p:sp>
        <p:nvSpPr>
          <p:cNvPr id="4" name="灯片编号占位符 3"/>
          <p:cNvSpPr>
            <a:spLocks noGrp="1"/>
          </p:cNvSpPr>
          <p:nvPr>
            <p:ph type="sldNum" sz="quarter" idx="5"/>
          </p:nvPr>
        </p:nvSpPr>
        <p:spPr/>
        <p:txBody>
          <a:bodyPr/>
          <a:lstStyle/>
          <a:p>
            <a:fld id="{849B41AE-0486-224E-BA2D-9B5CC3CAAC56}" type="slidenum">
              <a:rPr lang="en-US" smtClean="0"/>
              <a:t>19</a:t>
            </a:fld>
            <a:endParaRPr lang="en-US"/>
          </a:p>
        </p:txBody>
      </p:sp>
    </p:spTree>
    <p:extLst>
      <p:ext uri="{BB962C8B-B14F-4D97-AF65-F5344CB8AC3E}">
        <p14:creationId xmlns:p14="http://schemas.microsoft.com/office/powerpoint/2010/main" val="2342605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a:t>
            </a:r>
            <a:r>
              <a:rPr lang="zh-CN" altLang="en-US"/>
              <a:t> </a:t>
            </a:r>
            <a:r>
              <a:rPr lang="en-US" altLang="zh-CN"/>
              <a:t>this</a:t>
            </a:r>
            <a:r>
              <a:rPr lang="zh-CN" altLang="en-US"/>
              <a:t> </a:t>
            </a:r>
            <a:r>
              <a:rPr lang="en-US" altLang="zh-CN"/>
              <a:t>and</a:t>
            </a:r>
            <a:r>
              <a:rPr lang="zh-CN" altLang="en-US"/>
              <a:t> </a:t>
            </a:r>
            <a:r>
              <a:rPr lang="en-US" altLang="zh-CN"/>
              <a:t>the</a:t>
            </a:r>
            <a:r>
              <a:rPr lang="zh-CN" altLang="en-US"/>
              <a:t> </a:t>
            </a:r>
            <a:r>
              <a:rPr lang="en-US" altLang="zh-CN"/>
              <a:t>next</a:t>
            </a:r>
            <a:r>
              <a:rPr lang="zh-CN" altLang="en-US"/>
              <a:t> </a:t>
            </a:r>
            <a:r>
              <a:rPr lang="en-US" altLang="zh-CN"/>
              <a:t>slide</a:t>
            </a:r>
            <a:r>
              <a:rPr lang="zh-CN" altLang="en-US"/>
              <a:t> </a:t>
            </a:r>
            <a:r>
              <a:rPr lang="en-US" altLang="zh-CN"/>
              <a:t>we</a:t>
            </a:r>
            <a:r>
              <a:rPr lang="zh-CN" altLang="en-US"/>
              <a:t> </a:t>
            </a:r>
            <a:r>
              <a:rPr lang="en-US" altLang="zh-CN"/>
              <a:t>will</a:t>
            </a:r>
            <a:r>
              <a:rPr lang="zh-CN" altLang="en-US"/>
              <a:t> </a:t>
            </a:r>
            <a:r>
              <a:rPr lang="en-US" altLang="zh-CN"/>
              <a:t>be</a:t>
            </a:r>
            <a:r>
              <a:rPr lang="zh-CN" altLang="en-US"/>
              <a:t> </a:t>
            </a:r>
            <a:r>
              <a:rPr lang="en-US" altLang="zh-CN" err="1"/>
              <a:t>visualizating</a:t>
            </a:r>
            <a:r>
              <a:rPr lang="zh-CN" altLang="en-US"/>
              <a:t> </a:t>
            </a:r>
            <a:r>
              <a:rPr lang="en-US" altLang="zh-CN"/>
              <a:t>sentiments</a:t>
            </a:r>
            <a:r>
              <a:rPr lang="zh-CN" altLang="en-US"/>
              <a:t> </a:t>
            </a:r>
            <a:r>
              <a:rPr lang="en-US" altLang="zh-CN"/>
              <a:t>grouped</a:t>
            </a:r>
            <a:r>
              <a:rPr lang="zh-CN" altLang="en-US"/>
              <a:t> </a:t>
            </a:r>
            <a:r>
              <a:rPr lang="en-US" altLang="zh-CN"/>
              <a:t>by</a:t>
            </a:r>
            <a:r>
              <a:rPr lang="zh-CN" altLang="en-US"/>
              <a:t> </a:t>
            </a:r>
            <a:r>
              <a:rPr lang="en-US" altLang="zh-CN"/>
              <a:t>location.</a:t>
            </a:r>
            <a:r>
              <a:rPr lang="zh-CN" altLang="en-US"/>
              <a:t> </a:t>
            </a:r>
            <a:r>
              <a:rPr lang="en-US" altLang="zh-CN"/>
              <a:t>Here</a:t>
            </a:r>
            <a:r>
              <a:rPr lang="zh-CN" altLang="en-US"/>
              <a:t> </a:t>
            </a:r>
            <a:r>
              <a:rPr lang="en-US" altLang="zh-CN"/>
              <a:t>you</a:t>
            </a:r>
            <a:r>
              <a:rPr lang="zh-CN" altLang="en-US"/>
              <a:t> </a:t>
            </a:r>
            <a:r>
              <a:rPr lang="en-US" altLang="zh-CN"/>
              <a:t>can</a:t>
            </a:r>
            <a:r>
              <a:rPr lang="zh-CN" altLang="en-US"/>
              <a:t> </a:t>
            </a:r>
            <a:r>
              <a:rPr lang="en-US" altLang="zh-CN"/>
              <a:t>see</a:t>
            </a:r>
            <a:r>
              <a:rPr lang="zh-CN" altLang="en-US"/>
              <a:t> </a:t>
            </a:r>
            <a:r>
              <a:rPr lang="en-US" altLang="zh-CN"/>
              <a:t>that</a:t>
            </a:r>
            <a:r>
              <a:rPr lang="zh-CN" altLang="en-US"/>
              <a:t> </a:t>
            </a:r>
            <a:r>
              <a:rPr lang="en-US" altLang="zh-CN"/>
              <a:t>almost</a:t>
            </a:r>
            <a:r>
              <a:rPr lang="zh-CN" altLang="en-US"/>
              <a:t> </a:t>
            </a:r>
            <a:r>
              <a:rPr lang="en-US" altLang="zh-CN"/>
              <a:t>all</a:t>
            </a:r>
            <a:r>
              <a:rPr lang="zh-CN" altLang="en-US"/>
              <a:t> </a:t>
            </a:r>
            <a:r>
              <a:rPr lang="en-US" altLang="zh-CN"/>
              <a:t>of</a:t>
            </a:r>
            <a:r>
              <a:rPr lang="zh-CN" altLang="en-US"/>
              <a:t> </a:t>
            </a:r>
            <a:r>
              <a:rPr lang="en-US" altLang="zh-CN"/>
              <a:t>the</a:t>
            </a:r>
            <a:r>
              <a:rPr lang="zh-CN" altLang="en-US"/>
              <a:t> </a:t>
            </a:r>
            <a:r>
              <a:rPr lang="en-US" altLang="zh-CN"/>
              <a:t>locations</a:t>
            </a:r>
            <a:r>
              <a:rPr lang="zh-CN" altLang="en-US"/>
              <a:t> </a:t>
            </a:r>
            <a:r>
              <a:rPr lang="en-US" altLang="zh-CN"/>
              <a:t>have</a:t>
            </a:r>
            <a:r>
              <a:rPr lang="zh-CN" altLang="en-US"/>
              <a:t> </a:t>
            </a:r>
            <a:r>
              <a:rPr lang="en-US" altLang="zh-CN"/>
              <a:t>more</a:t>
            </a:r>
            <a:r>
              <a:rPr lang="zh-CN" altLang="en-US"/>
              <a:t> </a:t>
            </a:r>
            <a:r>
              <a:rPr lang="en-US" altLang="zh-CN"/>
              <a:t>counts</a:t>
            </a:r>
            <a:r>
              <a:rPr lang="zh-CN" altLang="en-US"/>
              <a:t> </a:t>
            </a:r>
            <a:r>
              <a:rPr lang="en-US" altLang="zh-CN"/>
              <a:t>of</a:t>
            </a:r>
            <a:r>
              <a:rPr lang="zh-CN" altLang="en-US"/>
              <a:t> </a:t>
            </a:r>
            <a:r>
              <a:rPr lang="en-US" altLang="zh-CN"/>
              <a:t>negative</a:t>
            </a:r>
            <a:r>
              <a:rPr lang="zh-CN" altLang="en-US"/>
              <a:t> </a:t>
            </a:r>
            <a:r>
              <a:rPr lang="en-US" altLang="zh-CN"/>
              <a:t>sentiments</a:t>
            </a:r>
            <a:r>
              <a:rPr lang="zh-CN" altLang="en-US"/>
              <a:t> </a:t>
            </a:r>
            <a:r>
              <a:rPr lang="en-US" altLang="zh-CN"/>
              <a:t>than</a:t>
            </a:r>
            <a:r>
              <a:rPr lang="zh-CN" altLang="en-US"/>
              <a:t> </a:t>
            </a:r>
            <a:r>
              <a:rPr lang="en-US" altLang="zh-CN"/>
              <a:t>positive</a:t>
            </a:r>
            <a:r>
              <a:rPr lang="zh-CN" altLang="en-US"/>
              <a:t> </a:t>
            </a:r>
            <a:r>
              <a:rPr lang="en-US" altLang="zh-CN"/>
              <a:t>sentiments</a:t>
            </a:r>
            <a:r>
              <a:rPr lang="zh-CN" altLang="en-US"/>
              <a:t> </a:t>
            </a:r>
            <a:r>
              <a:rPr lang="en-US" altLang="zh-CN"/>
              <a:t>with</a:t>
            </a:r>
            <a:r>
              <a:rPr lang="zh-CN" altLang="en-US"/>
              <a:t> </a:t>
            </a:r>
            <a:r>
              <a:rPr lang="en-US" altLang="zh-CN"/>
              <a:t>one</a:t>
            </a:r>
            <a:r>
              <a:rPr lang="zh-CN" altLang="en-US"/>
              <a:t> </a:t>
            </a:r>
            <a:r>
              <a:rPr lang="en-US" altLang="zh-CN"/>
              <a:t>exception</a:t>
            </a:r>
            <a:r>
              <a:rPr lang="zh-CN" altLang="en-US"/>
              <a:t> </a:t>
            </a:r>
            <a:r>
              <a:rPr lang="en-US" altLang="zh-CN"/>
              <a:t>being</a:t>
            </a:r>
            <a:r>
              <a:rPr lang="zh-CN" altLang="en-US"/>
              <a:t> </a:t>
            </a:r>
            <a:r>
              <a:rPr lang="en-US" altLang="zh-CN"/>
              <a:t>Bengaluru</a:t>
            </a:r>
            <a:r>
              <a:rPr lang="zh-CN" altLang="en-US"/>
              <a:t> </a:t>
            </a:r>
            <a:r>
              <a:rPr lang="en-US" altLang="zh-CN"/>
              <a:t>of</a:t>
            </a:r>
            <a:r>
              <a:rPr lang="zh-CN" altLang="en-US"/>
              <a:t> </a:t>
            </a:r>
            <a:r>
              <a:rPr lang="en-US" altLang="zh-CN"/>
              <a:t>India.</a:t>
            </a:r>
            <a:r>
              <a:rPr lang="zh-CN" altLang="en-US"/>
              <a:t> </a:t>
            </a:r>
            <a:r>
              <a:rPr lang="en-US" altLang="zh-CN"/>
              <a:t>The</a:t>
            </a:r>
            <a:r>
              <a:rPr lang="zh-CN" altLang="en-US"/>
              <a:t> </a:t>
            </a:r>
            <a:r>
              <a:rPr lang="en-US" altLang="zh-CN"/>
              <a:t>abnormal</a:t>
            </a:r>
            <a:r>
              <a:rPr lang="zh-CN" altLang="en-US"/>
              <a:t> </a:t>
            </a:r>
            <a:r>
              <a:rPr lang="en-US" altLang="zh-CN"/>
              <a:t>proportion</a:t>
            </a:r>
            <a:r>
              <a:rPr lang="zh-CN" altLang="en-US"/>
              <a:t> </a:t>
            </a:r>
            <a:r>
              <a:rPr lang="en-US" altLang="zh-CN"/>
              <a:t>of</a:t>
            </a:r>
            <a:r>
              <a:rPr lang="zh-CN" altLang="en-US"/>
              <a:t> </a:t>
            </a:r>
            <a:r>
              <a:rPr lang="en-US" altLang="zh-CN"/>
              <a:t>positive</a:t>
            </a:r>
            <a:r>
              <a:rPr lang="zh-CN" altLang="en-US"/>
              <a:t> </a:t>
            </a:r>
            <a:r>
              <a:rPr lang="en-US" altLang="zh-CN"/>
              <a:t>counts</a:t>
            </a:r>
            <a:r>
              <a:rPr lang="zh-CN" altLang="en-US"/>
              <a:t> </a:t>
            </a:r>
            <a:r>
              <a:rPr lang="en-US" altLang="zh-CN"/>
              <a:t>here</a:t>
            </a:r>
            <a:r>
              <a:rPr lang="zh-CN" altLang="en-US"/>
              <a:t> </a:t>
            </a:r>
            <a:r>
              <a:rPr lang="en-US" altLang="zh-CN"/>
              <a:t>will</a:t>
            </a:r>
            <a:r>
              <a:rPr lang="zh-CN" altLang="en-US"/>
              <a:t> </a:t>
            </a:r>
            <a:r>
              <a:rPr lang="en-US" altLang="zh-CN"/>
              <a:t>be</a:t>
            </a:r>
            <a:r>
              <a:rPr lang="zh-CN" altLang="en-US"/>
              <a:t> </a:t>
            </a:r>
            <a:r>
              <a:rPr lang="en-US" altLang="zh-CN"/>
              <a:t>discussed</a:t>
            </a:r>
            <a:r>
              <a:rPr lang="zh-CN" altLang="en-US"/>
              <a:t> </a:t>
            </a:r>
            <a:r>
              <a:rPr lang="en-US" altLang="zh-CN"/>
              <a:t>later</a:t>
            </a:r>
            <a:r>
              <a:rPr lang="zh-CN" altLang="en-US"/>
              <a:t> </a:t>
            </a:r>
            <a:r>
              <a:rPr lang="en-US" altLang="zh-CN"/>
              <a:t>in</a:t>
            </a:r>
            <a:r>
              <a:rPr lang="zh-CN" altLang="en-US"/>
              <a:t> </a:t>
            </a:r>
            <a:r>
              <a:rPr lang="en-US" altLang="zh-CN"/>
              <a:t>the</a:t>
            </a:r>
            <a:r>
              <a:rPr lang="zh-CN" altLang="en-US"/>
              <a:t> </a:t>
            </a:r>
            <a:r>
              <a:rPr lang="en-US" altLang="zh-CN"/>
              <a:t>discussion.</a:t>
            </a:r>
            <a:r>
              <a:rPr lang="zh-CN" altLang="en-US"/>
              <a:t> </a:t>
            </a:r>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20</a:t>
            </a:fld>
            <a:endParaRPr lang="en-US"/>
          </a:p>
        </p:txBody>
      </p:sp>
    </p:spTree>
    <p:extLst>
      <p:ext uri="{BB962C8B-B14F-4D97-AF65-F5344CB8AC3E}">
        <p14:creationId xmlns:p14="http://schemas.microsoft.com/office/powerpoint/2010/main" val="3734964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On</a:t>
            </a:r>
            <a:r>
              <a:rPr lang="zh-CN" altLang="en-US"/>
              <a:t> </a:t>
            </a:r>
            <a:r>
              <a:rPr lang="en-US" altLang="zh-CN"/>
              <a:t>this</a:t>
            </a:r>
            <a:r>
              <a:rPr lang="zh-CN" altLang="en-US"/>
              <a:t> </a:t>
            </a:r>
            <a:r>
              <a:rPr lang="en-US" altLang="zh-CN"/>
              <a:t>graph,</a:t>
            </a:r>
            <a:r>
              <a:rPr lang="zh-CN" altLang="en-US"/>
              <a:t> </a:t>
            </a:r>
            <a:r>
              <a:rPr lang="en-US" altLang="zh-CN"/>
              <a:t>you</a:t>
            </a:r>
            <a:r>
              <a:rPr lang="zh-CN" altLang="en-US"/>
              <a:t> </a:t>
            </a:r>
            <a:r>
              <a:rPr lang="en-US" altLang="zh-CN"/>
              <a:t>can</a:t>
            </a:r>
            <a:r>
              <a:rPr lang="zh-CN" altLang="en-US"/>
              <a:t> </a:t>
            </a:r>
            <a:r>
              <a:rPr lang="en-US" altLang="zh-CN"/>
              <a:t>see</a:t>
            </a:r>
            <a:r>
              <a:rPr lang="zh-CN" altLang="en-US"/>
              <a:t> </a:t>
            </a:r>
            <a:r>
              <a:rPr lang="en-US" altLang="zh-CN"/>
              <a:t>that</a:t>
            </a:r>
            <a:r>
              <a:rPr lang="zh-CN" altLang="en-US"/>
              <a:t> </a:t>
            </a:r>
            <a:r>
              <a:rPr lang="en-US" altLang="zh-CN"/>
              <a:t>all</a:t>
            </a:r>
            <a:r>
              <a:rPr lang="zh-CN" altLang="en-US"/>
              <a:t> </a:t>
            </a:r>
            <a:r>
              <a:rPr lang="en-US" altLang="zh-CN"/>
              <a:t>of</a:t>
            </a:r>
            <a:r>
              <a:rPr lang="zh-CN" altLang="en-US"/>
              <a:t> </a:t>
            </a:r>
            <a:r>
              <a:rPr lang="en-US" altLang="zh-CN"/>
              <a:t>the</a:t>
            </a:r>
            <a:r>
              <a:rPr lang="zh-CN" altLang="en-US"/>
              <a:t> </a:t>
            </a:r>
            <a:r>
              <a:rPr lang="en-US" altLang="zh-CN"/>
              <a:t>locations</a:t>
            </a:r>
            <a:r>
              <a:rPr lang="zh-CN" altLang="en-US"/>
              <a:t> </a:t>
            </a:r>
            <a:r>
              <a:rPr lang="en-US" altLang="zh-CN"/>
              <a:t>listed</a:t>
            </a:r>
            <a:r>
              <a:rPr lang="zh-CN" altLang="en-US"/>
              <a:t> </a:t>
            </a:r>
            <a:r>
              <a:rPr lang="en-US" altLang="zh-CN"/>
              <a:t>have</a:t>
            </a:r>
            <a:r>
              <a:rPr lang="zh-CN" altLang="en-US"/>
              <a:t> </a:t>
            </a:r>
            <a:r>
              <a:rPr lang="en-US" altLang="zh-CN"/>
              <a:t>more</a:t>
            </a:r>
            <a:r>
              <a:rPr lang="zh-CN" altLang="en-US"/>
              <a:t> </a:t>
            </a:r>
            <a:r>
              <a:rPr lang="en-US" altLang="zh-CN"/>
              <a:t>negative</a:t>
            </a:r>
            <a:r>
              <a:rPr lang="zh-CN" altLang="en-US"/>
              <a:t> </a:t>
            </a:r>
            <a:r>
              <a:rPr lang="en-US" altLang="zh-CN"/>
              <a:t>sentiments</a:t>
            </a:r>
            <a:r>
              <a:rPr lang="zh-CN" altLang="en-US"/>
              <a:t> </a:t>
            </a:r>
            <a:r>
              <a:rPr lang="en-US" altLang="zh-CN"/>
              <a:t>than</a:t>
            </a:r>
            <a:r>
              <a:rPr lang="zh-CN" altLang="en-US"/>
              <a:t> </a:t>
            </a:r>
            <a:r>
              <a:rPr lang="en-US" altLang="zh-CN"/>
              <a:t>positive</a:t>
            </a:r>
            <a:r>
              <a:rPr lang="zh-CN" altLang="en-US"/>
              <a:t> </a:t>
            </a:r>
            <a:r>
              <a:rPr lang="en-US" altLang="zh-CN"/>
              <a:t>sentiments,</a:t>
            </a:r>
            <a:r>
              <a:rPr lang="zh-CN" altLang="en-US"/>
              <a:t> </a:t>
            </a:r>
            <a:r>
              <a:rPr lang="en-US" altLang="zh-CN"/>
              <a:t>with</a:t>
            </a:r>
            <a:r>
              <a:rPr lang="zh-CN" altLang="en-US"/>
              <a:t> </a:t>
            </a:r>
            <a:r>
              <a:rPr lang="en-US" altLang="zh-CN"/>
              <a:t>the</a:t>
            </a:r>
            <a:r>
              <a:rPr lang="zh-CN" altLang="en-US"/>
              <a:t> </a:t>
            </a:r>
            <a:r>
              <a:rPr lang="en-US" altLang="zh-CN"/>
              <a:t>highest</a:t>
            </a:r>
            <a:r>
              <a:rPr lang="zh-CN" altLang="en-US"/>
              <a:t> </a:t>
            </a:r>
            <a:r>
              <a:rPr lang="en-US" altLang="zh-CN"/>
              <a:t>counts</a:t>
            </a:r>
            <a:r>
              <a:rPr lang="zh-CN" altLang="en-US"/>
              <a:t> </a:t>
            </a:r>
            <a:r>
              <a:rPr lang="en-US" altLang="zh-CN"/>
              <a:t>being</a:t>
            </a:r>
            <a:r>
              <a:rPr lang="zh-CN" altLang="en-US"/>
              <a:t> </a:t>
            </a:r>
            <a:r>
              <a:rPr lang="en-US" altLang="zh-CN"/>
              <a:t>in</a:t>
            </a:r>
            <a:r>
              <a:rPr lang="zh-CN" altLang="en-US"/>
              <a:t> </a:t>
            </a:r>
            <a:r>
              <a:rPr lang="en-US" altLang="zh-CN"/>
              <a:t>the</a:t>
            </a:r>
            <a:r>
              <a:rPr lang="zh-CN" altLang="en-US"/>
              <a:t> </a:t>
            </a:r>
            <a:r>
              <a:rPr lang="en-US" altLang="zh-CN"/>
              <a:t>US,</a:t>
            </a:r>
            <a:r>
              <a:rPr lang="zh-CN" altLang="en-US"/>
              <a:t> </a:t>
            </a:r>
            <a:r>
              <a:rPr lang="en-US" altLang="zh-CN" err="1"/>
              <a:t>Uk</a:t>
            </a:r>
            <a:r>
              <a:rPr lang="zh-CN" altLang="en-US"/>
              <a:t> </a:t>
            </a:r>
            <a:r>
              <a:rPr lang="en-US" altLang="zh-CN"/>
              <a:t>and</a:t>
            </a:r>
            <a:r>
              <a:rPr lang="zh-CN" altLang="en-US"/>
              <a:t> </a:t>
            </a:r>
            <a:r>
              <a:rPr lang="en-US" altLang="zh-CN"/>
              <a:t>New</a:t>
            </a:r>
            <a:r>
              <a:rPr lang="zh-CN" altLang="en-US"/>
              <a:t> </a:t>
            </a:r>
            <a:r>
              <a:rPr lang="en-US" altLang="zh-CN"/>
              <a:t>Delhi</a:t>
            </a:r>
            <a:r>
              <a:rPr lang="zh-CN" altLang="en-US"/>
              <a:t> </a:t>
            </a:r>
            <a:r>
              <a:rPr lang="en-US" altLang="zh-CN"/>
              <a:t>of</a:t>
            </a:r>
            <a:r>
              <a:rPr lang="zh-CN" altLang="en-US"/>
              <a:t> </a:t>
            </a:r>
            <a:r>
              <a:rPr lang="en-US" altLang="zh-CN"/>
              <a:t>India.</a:t>
            </a:r>
            <a:r>
              <a:rPr lang="zh-CN" altLang="en-US"/>
              <a:t> </a:t>
            </a:r>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21</a:t>
            </a:fld>
            <a:endParaRPr lang="en-US"/>
          </a:p>
        </p:txBody>
      </p:sp>
    </p:spTree>
    <p:extLst>
      <p:ext uri="{BB962C8B-B14F-4D97-AF65-F5344CB8AC3E}">
        <p14:creationId xmlns:p14="http://schemas.microsoft.com/office/powerpoint/2010/main" val="433552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cs typeface="Palatino Linotype" panose="02040502050505030304" pitchFamily="18" charset="0"/>
              </a:rPr>
              <a:t> Are sentiments towards covid vaccines related to vaccination rates?</a:t>
            </a:r>
            <a:endParaRPr kumimoji="0" lang="en-US" altLang="en-US" sz="300" b="0" i="0" u="none" strike="noStrike" cap="none" normalizeH="0" baseline="0">
              <a:ln>
                <a:noFill/>
              </a:ln>
              <a:solidFill>
                <a:schemeClr val="tx1"/>
              </a:solidFill>
              <a:effectLst/>
            </a:endParaRPr>
          </a:p>
          <a:p>
            <a:endParaRPr lang="en-US"/>
          </a:p>
          <a:p>
            <a:r>
              <a:rPr lang="en-US" altLang="zh-CN"/>
              <a:t>The</a:t>
            </a:r>
            <a:r>
              <a:rPr lang="zh-CN" altLang="en-US"/>
              <a:t> </a:t>
            </a:r>
            <a:r>
              <a:rPr lang="en-US" altLang="zh-CN"/>
              <a:t>first</a:t>
            </a:r>
            <a:r>
              <a:rPr lang="zh-CN" altLang="en-US"/>
              <a:t> </a:t>
            </a:r>
            <a:r>
              <a:rPr lang="en-US" altLang="zh-CN"/>
              <a:t>question</a:t>
            </a:r>
            <a:r>
              <a:rPr lang="zh-CN" altLang="en-US"/>
              <a:t> </a:t>
            </a:r>
            <a:r>
              <a:rPr lang="en-US" altLang="zh-CN"/>
              <a:t>to</a:t>
            </a:r>
            <a:r>
              <a:rPr lang="zh-CN" altLang="en-US"/>
              <a:t> </a:t>
            </a:r>
            <a:r>
              <a:rPr lang="en-US" altLang="zh-CN"/>
              <a:t>our</a:t>
            </a:r>
            <a:r>
              <a:rPr lang="zh-CN" altLang="en-US"/>
              <a:t> </a:t>
            </a:r>
            <a:r>
              <a:rPr lang="en-US" altLang="zh-CN"/>
              <a:t>project</a:t>
            </a:r>
            <a:r>
              <a:rPr lang="zh-CN" altLang="en-US"/>
              <a:t> </a:t>
            </a:r>
            <a:r>
              <a:rPr lang="en-US" altLang="zh-CN"/>
              <a:t>was</a:t>
            </a:r>
            <a:r>
              <a:rPr lang="zh-CN" altLang="en-US"/>
              <a:t> </a:t>
            </a:r>
            <a:r>
              <a:rPr lang="en-US" altLang="zh-CN"/>
              <a:t>whether</a:t>
            </a:r>
            <a:r>
              <a:rPr lang="zh-CN" altLang="en-US"/>
              <a:t> </a:t>
            </a:r>
            <a:r>
              <a:rPr lang="en-US" altLang="zh-CN"/>
              <a:t>sentiments</a:t>
            </a:r>
            <a:r>
              <a:rPr lang="zh-CN" altLang="en-US"/>
              <a:t> </a:t>
            </a:r>
            <a:r>
              <a:rPr lang="en-US" altLang="zh-CN"/>
              <a:t>towards</a:t>
            </a:r>
            <a:r>
              <a:rPr lang="zh-CN" altLang="en-US"/>
              <a:t> </a:t>
            </a:r>
            <a:r>
              <a:rPr lang="en-US" altLang="zh-CN"/>
              <a:t>covid</a:t>
            </a:r>
            <a:r>
              <a:rPr lang="zh-CN" altLang="en-US"/>
              <a:t> </a:t>
            </a:r>
            <a:r>
              <a:rPr lang="en-US" altLang="zh-CN"/>
              <a:t>vaccines</a:t>
            </a:r>
            <a:r>
              <a:rPr lang="zh-CN" altLang="en-US"/>
              <a:t> </a:t>
            </a:r>
            <a:r>
              <a:rPr lang="en-US" altLang="zh-CN"/>
              <a:t>were</a:t>
            </a:r>
            <a:r>
              <a:rPr lang="zh-CN" altLang="en-US"/>
              <a:t> </a:t>
            </a:r>
            <a:r>
              <a:rPr lang="en-US" altLang="zh-CN"/>
              <a:t>related</a:t>
            </a:r>
            <a:r>
              <a:rPr lang="zh-CN" altLang="en-US"/>
              <a:t> </a:t>
            </a:r>
            <a:r>
              <a:rPr lang="en-US" altLang="zh-CN"/>
              <a:t>to</a:t>
            </a:r>
            <a:r>
              <a:rPr lang="zh-CN" altLang="en-US"/>
              <a:t> </a:t>
            </a:r>
            <a:r>
              <a:rPr lang="en-US" altLang="zh-CN"/>
              <a:t>vaccination</a:t>
            </a:r>
            <a:r>
              <a:rPr lang="zh-CN" altLang="en-US"/>
              <a:t> </a:t>
            </a:r>
            <a:r>
              <a:rPr lang="en-US" altLang="zh-CN"/>
              <a:t>rates.</a:t>
            </a:r>
            <a:r>
              <a:rPr lang="zh-CN" altLang="en-US"/>
              <a:t> </a:t>
            </a:r>
            <a:r>
              <a:rPr lang="en-US" altLang="zh-CN"/>
              <a:t>The</a:t>
            </a:r>
            <a:r>
              <a:rPr lang="zh-CN" altLang="en-US"/>
              <a:t> </a:t>
            </a:r>
            <a:r>
              <a:rPr lang="en-US" altLang="zh-CN"/>
              <a:t>graph</a:t>
            </a:r>
            <a:r>
              <a:rPr lang="zh-CN" altLang="en-US"/>
              <a:t> </a:t>
            </a:r>
            <a:r>
              <a:rPr lang="en-US" altLang="zh-CN"/>
              <a:t>on</a:t>
            </a:r>
            <a:r>
              <a:rPr lang="zh-CN" altLang="en-US"/>
              <a:t> </a:t>
            </a:r>
            <a:r>
              <a:rPr lang="en-US" altLang="zh-CN"/>
              <a:t>the</a:t>
            </a:r>
            <a:r>
              <a:rPr lang="zh-CN" altLang="en-US"/>
              <a:t> </a:t>
            </a:r>
            <a:r>
              <a:rPr lang="en-US" altLang="zh-CN"/>
              <a:t>top</a:t>
            </a:r>
            <a:r>
              <a:rPr lang="zh-CN" altLang="en-US"/>
              <a:t> </a:t>
            </a:r>
            <a:r>
              <a:rPr lang="en-US" altLang="zh-CN"/>
              <a:t>shows</a:t>
            </a:r>
            <a:r>
              <a:rPr lang="zh-CN" altLang="en-US"/>
              <a:t> </a:t>
            </a:r>
            <a:r>
              <a:rPr lang="en-US" altLang="zh-CN"/>
              <a:t>the</a:t>
            </a:r>
            <a:r>
              <a:rPr lang="zh-CN" altLang="en-US"/>
              <a:t> </a:t>
            </a:r>
            <a:r>
              <a:rPr lang="en-US" altLang="zh-CN"/>
              <a:t>counts</a:t>
            </a:r>
            <a:r>
              <a:rPr lang="zh-CN" altLang="en-US"/>
              <a:t> </a:t>
            </a:r>
            <a:r>
              <a:rPr lang="en-US" altLang="zh-CN"/>
              <a:t>of</a:t>
            </a:r>
            <a:r>
              <a:rPr lang="zh-CN" altLang="en-US"/>
              <a:t> </a:t>
            </a:r>
            <a:r>
              <a:rPr lang="en-US" altLang="zh-CN"/>
              <a:t>positive</a:t>
            </a:r>
            <a:r>
              <a:rPr lang="zh-CN" altLang="en-US"/>
              <a:t> </a:t>
            </a:r>
            <a:r>
              <a:rPr lang="en-US" altLang="zh-CN"/>
              <a:t>and</a:t>
            </a:r>
            <a:r>
              <a:rPr lang="zh-CN" altLang="en-US"/>
              <a:t> </a:t>
            </a:r>
            <a:r>
              <a:rPr lang="en-US" altLang="zh-CN"/>
              <a:t>negative</a:t>
            </a:r>
            <a:r>
              <a:rPr lang="zh-CN" altLang="en-US"/>
              <a:t> </a:t>
            </a:r>
            <a:r>
              <a:rPr lang="en-US" altLang="zh-CN"/>
              <a:t>sentiments</a:t>
            </a:r>
            <a:r>
              <a:rPr lang="zh-CN" altLang="en-US"/>
              <a:t> </a:t>
            </a:r>
            <a:r>
              <a:rPr lang="en-US" altLang="zh-CN"/>
              <a:t>in</a:t>
            </a:r>
            <a:r>
              <a:rPr lang="zh-CN" altLang="en-US"/>
              <a:t> </a:t>
            </a:r>
            <a:r>
              <a:rPr lang="en-US" altLang="zh-CN"/>
              <a:t>the</a:t>
            </a:r>
            <a:r>
              <a:rPr lang="zh-CN" altLang="en-US"/>
              <a:t> </a:t>
            </a:r>
            <a:r>
              <a:rPr lang="en-US" altLang="zh-CN"/>
              <a:t>US</a:t>
            </a:r>
            <a:r>
              <a:rPr lang="zh-CN" altLang="en-US"/>
              <a:t> </a:t>
            </a:r>
            <a:r>
              <a:rPr lang="en-US" altLang="zh-CN"/>
              <a:t>from</a:t>
            </a:r>
            <a:r>
              <a:rPr lang="zh-CN" altLang="en-US"/>
              <a:t> </a:t>
            </a:r>
            <a:r>
              <a:rPr lang="en-US" altLang="zh-CN"/>
              <a:t>July</a:t>
            </a:r>
            <a:r>
              <a:rPr lang="zh-CN" altLang="en-US"/>
              <a:t> </a:t>
            </a:r>
            <a:r>
              <a:rPr lang="en-US" altLang="zh-CN"/>
              <a:t>2021</a:t>
            </a:r>
            <a:r>
              <a:rPr lang="zh-CN" altLang="en-US"/>
              <a:t> </a:t>
            </a:r>
            <a:r>
              <a:rPr lang="en-US" altLang="zh-CN"/>
              <a:t>to</a:t>
            </a:r>
            <a:r>
              <a:rPr lang="zh-CN" altLang="en-US"/>
              <a:t> </a:t>
            </a:r>
            <a:r>
              <a:rPr lang="en-US" altLang="zh-CN"/>
              <a:t>march</a:t>
            </a:r>
            <a:r>
              <a:rPr lang="zh-CN" altLang="en-US"/>
              <a:t> </a:t>
            </a:r>
            <a:r>
              <a:rPr lang="en-US" altLang="zh-CN"/>
              <a:t>2022.</a:t>
            </a:r>
            <a:r>
              <a:rPr lang="zh-CN" altLang="en-US"/>
              <a:t> </a:t>
            </a:r>
            <a:r>
              <a:rPr lang="en-US" altLang="zh-CN"/>
              <a:t>The</a:t>
            </a:r>
            <a:r>
              <a:rPr lang="zh-CN" altLang="en-US"/>
              <a:t> </a:t>
            </a:r>
            <a:r>
              <a:rPr lang="en-US" altLang="zh-CN"/>
              <a:t>graph</a:t>
            </a:r>
            <a:r>
              <a:rPr lang="zh-CN" altLang="en-US"/>
              <a:t> </a:t>
            </a:r>
            <a:r>
              <a:rPr lang="en-US" altLang="zh-CN"/>
              <a:t>on</a:t>
            </a:r>
            <a:r>
              <a:rPr lang="zh-CN" altLang="en-US"/>
              <a:t> </a:t>
            </a:r>
            <a:r>
              <a:rPr lang="en-US" altLang="zh-CN"/>
              <a:t>the</a:t>
            </a:r>
            <a:r>
              <a:rPr lang="zh-CN" altLang="en-US"/>
              <a:t> </a:t>
            </a:r>
            <a:r>
              <a:rPr lang="en-US" altLang="zh-CN"/>
              <a:t>bottom</a:t>
            </a:r>
            <a:r>
              <a:rPr lang="zh-CN" altLang="en-US"/>
              <a:t> </a:t>
            </a:r>
            <a:r>
              <a:rPr lang="en-US" altLang="zh-CN"/>
              <a:t>shows</a:t>
            </a:r>
            <a:r>
              <a:rPr lang="zh-CN" altLang="en-US"/>
              <a:t> </a:t>
            </a:r>
            <a:r>
              <a:rPr lang="en-US" altLang="zh-CN"/>
              <a:t>the</a:t>
            </a:r>
            <a:r>
              <a:rPr lang="zh-CN" altLang="en-US"/>
              <a:t> </a:t>
            </a:r>
            <a:r>
              <a:rPr lang="en-US" altLang="zh-CN"/>
              <a:t>number</a:t>
            </a:r>
            <a:r>
              <a:rPr lang="zh-CN" altLang="en-US"/>
              <a:t> </a:t>
            </a:r>
            <a:r>
              <a:rPr lang="en-US" altLang="zh-CN"/>
              <a:t>of</a:t>
            </a:r>
            <a:r>
              <a:rPr lang="zh-CN" altLang="en-US"/>
              <a:t> </a:t>
            </a:r>
            <a:r>
              <a:rPr lang="en-US" altLang="zh-CN"/>
              <a:t>people</a:t>
            </a:r>
            <a:r>
              <a:rPr lang="zh-CN" altLang="en-US"/>
              <a:t> </a:t>
            </a:r>
            <a:r>
              <a:rPr lang="en-US" altLang="zh-CN"/>
              <a:t>newly</a:t>
            </a:r>
            <a:r>
              <a:rPr lang="zh-CN" altLang="en-US"/>
              <a:t> </a:t>
            </a:r>
            <a:r>
              <a:rPr lang="en-US" altLang="zh-CN"/>
              <a:t>vaccinated</a:t>
            </a:r>
            <a:r>
              <a:rPr lang="zh-CN" altLang="en-US"/>
              <a:t> </a:t>
            </a:r>
            <a:r>
              <a:rPr lang="en-US" altLang="zh-CN"/>
              <a:t>with</a:t>
            </a:r>
            <a:r>
              <a:rPr lang="zh-CN" altLang="en-US"/>
              <a:t> </a:t>
            </a:r>
            <a:r>
              <a:rPr lang="en-US" altLang="zh-CN"/>
              <a:t>three</a:t>
            </a:r>
            <a:r>
              <a:rPr lang="zh-CN" altLang="en-US"/>
              <a:t> </a:t>
            </a:r>
            <a:r>
              <a:rPr lang="en-US" altLang="zh-CN"/>
              <a:t>different</a:t>
            </a:r>
            <a:r>
              <a:rPr lang="zh-CN" altLang="en-US"/>
              <a:t> </a:t>
            </a:r>
            <a:r>
              <a:rPr lang="en-US" altLang="zh-CN"/>
              <a:t>lines</a:t>
            </a:r>
            <a:r>
              <a:rPr lang="zh-CN" altLang="en-US"/>
              <a:t> </a:t>
            </a:r>
            <a:r>
              <a:rPr lang="en-US" altLang="zh-CN"/>
              <a:t>corresponding</a:t>
            </a:r>
            <a:r>
              <a:rPr lang="zh-CN" altLang="en-US"/>
              <a:t> </a:t>
            </a:r>
            <a:r>
              <a:rPr lang="en-US" altLang="zh-CN"/>
              <a:t>to</a:t>
            </a:r>
            <a:r>
              <a:rPr lang="zh-CN" altLang="en-US"/>
              <a:t> </a:t>
            </a:r>
            <a:r>
              <a:rPr lang="en-US" altLang="zh-CN"/>
              <a:t>people</a:t>
            </a:r>
            <a:r>
              <a:rPr lang="zh-CN" altLang="en-US"/>
              <a:t> </a:t>
            </a:r>
            <a:r>
              <a:rPr lang="en-US" altLang="zh-CN"/>
              <a:t>who</a:t>
            </a:r>
            <a:r>
              <a:rPr lang="zh-CN" altLang="en-US"/>
              <a:t> </a:t>
            </a:r>
            <a:r>
              <a:rPr lang="en-US" altLang="zh-CN"/>
              <a:t>have</a:t>
            </a:r>
            <a:r>
              <a:rPr lang="zh-CN" altLang="en-US"/>
              <a:t> </a:t>
            </a:r>
            <a:r>
              <a:rPr lang="en-US" altLang="zh-CN"/>
              <a:t>just</a:t>
            </a:r>
            <a:r>
              <a:rPr lang="zh-CN" altLang="en-US"/>
              <a:t> </a:t>
            </a:r>
            <a:r>
              <a:rPr lang="en-US" altLang="zh-CN"/>
              <a:t>gotten</a:t>
            </a:r>
            <a:r>
              <a:rPr lang="zh-CN" altLang="en-US"/>
              <a:t> </a:t>
            </a:r>
            <a:r>
              <a:rPr lang="en-US" altLang="zh-CN"/>
              <a:t>their</a:t>
            </a:r>
            <a:r>
              <a:rPr lang="zh-CN" altLang="en-US"/>
              <a:t> </a:t>
            </a:r>
            <a:r>
              <a:rPr lang="en-US" altLang="zh-CN"/>
              <a:t>first</a:t>
            </a:r>
            <a:r>
              <a:rPr lang="zh-CN" altLang="en-US"/>
              <a:t> </a:t>
            </a:r>
            <a:r>
              <a:rPr lang="en-US" altLang="zh-CN"/>
              <a:t>dose,</a:t>
            </a:r>
            <a:r>
              <a:rPr lang="zh-CN" altLang="en-US"/>
              <a:t> </a:t>
            </a:r>
            <a:r>
              <a:rPr lang="en-US" altLang="zh-CN"/>
              <a:t>people</a:t>
            </a:r>
            <a:r>
              <a:rPr lang="zh-CN" altLang="en-US"/>
              <a:t> </a:t>
            </a:r>
            <a:r>
              <a:rPr lang="en-US" altLang="zh-CN"/>
              <a:t>who</a:t>
            </a:r>
            <a:r>
              <a:rPr lang="zh-CN" altLang="en-US"/>
              <a:t> </a:t>
            </a:r>
            <a:r>
              <a:rPr lang="en-US" altLang="zh-CN"/>
              <a:t>got</a:t>
            </a:r>
            <a:r>
              <a:rPr lang="zh-CN" altLang="en-US"/>
              <a:t> </a:t>
            </a:r>
            <a:r>
              <a:rPr lang="en-US" altLang="zh-CN"/>
              <a:t>their</a:t>
            </a:r>
            <a:r>
              <a:rPr lang="zh-CN" altLang="en-US"/>
              <a:t> </a:t>
            </a:r>
            <a:r>
              <a:rPr lang="en-US" altLang="zh-CN"/>
              <a:t>second</a:t>
            </a:r>
            <a:r>
              <a:rPr lang="zh-CN" altLang="en-US"/>
              <a:t> </a:t>
            </a:r>
            <a:r>
              <a:rPr lang="en-US" altLang="zh-CN"/>
              <a:t>dose</a:t>
            </a:r>
            <a:r>
              <a:rPr lang="zh-CN" altLang="en-US"/>
              <a:t> </a:t>
            </a:r>
            <a:r>
              <a:rPr lang="en-US" altLang="zh-CN"/>
              <a:t>and</a:t>
            </a:r>
            <a:r>
              <a:rPr lang="zh-CN" altLang="en-US"/>
              <a:t> </a:t>
            </a:r>
            <a:r>
              <a:rPr lang="en-US" altLang="zh-CN"/>
              <a:t>ppl</a:t>
            </a:r>
            <a:r>
              <a:rPr lang="zh-CN" altLang="en-US"/>
              <a:t> </a:t>
            </a:r>
            <a:r>
              <a:rPr lang="en-US" altLang="zh-CN"/>
              <a:t>who</a:t>
            </a:r>
            <a:r>
              <a:rPr lang="zh-CN" altLang="en-US"/>
              <a:t> </a:t>
            </a:r>
            <a:r>
              <a:rPr lang="en-US" altLang="zh-CN"/>
              <a:t>got</a:t>
            </a:r>
            <a:r>
              <a:rPr lang="zh-CN" altLang="en-US"/>
              <a:t> </a:t>
            </a:r>
            <a:r>
              <a:rPr lang="en-US" altLang="zh-CN"/>
              <a:t>their</a:t>
            </a:r>
            <a:r>
              <a:rPr lang="zh-CN" altLang="en-US"/>
              <a:t> </a:t>
            </a:r>
            <a:r>
              <a:rPr lang="en-US" altLang="zh-CN"/>
              <a:t>booster</a:t>
            </a:r>
            <a:r>
              <a:rPr lang="zh-CN" altLang="en-US"/>
              <a:t> </a:t>
            </a:r>
            <a:r>
              <a:rPr lang="en-US" altLang="zh-CN"/>
              <a:t>shot.</a:t>
            </a:r>
            <a:r>
              <a:rPr lang="zh-CN" altLang="en-US"/>
              <a:t> </a:t>
            </a:r>
            <a:endParaRPr lang="en-CA" altLang="zh-CN"/>
          </a:p>
          <a:p>
            <a:endParaRPr lang="en-CA" altLang="zh-CN"/>
          </a:p>
          <a:p>
            <a:r>
              <a:rPr lang="en-US" altLang="zh-CN"/>
              <a:t>By</a:t>
            </a:r>
            <a:r>
              <a:rPr lang="zh-CN" altLang="en-US"/>
              <a:t> </a:t>
            </a:r>
            <a:r>
              <a:rPr lang="en-US" altLang="zh-CN"/>
              <a:t>comparing</a:t>
            </a:r>
            <a:r>
              <a:rPr lang="zh-CN" altLang="en-US"/>
              <a:t> </a:t>
            </a:r>
            <a:r>
              <a:rPr lang="en-US" altLang="zh-CN"/>
              <a:t>the</a:t>
            </a:r>
            <a:r>
              <a:rPr lang="zh-CN" altLang="en-US"/>
              <a:t> </a:t>
            </a:r>
            <a:r>
              <a:rPr lang="en-US" altLang="zh-CN"/>
              <a:t>two</a:t>
            </a:r>
            <a:r>
              <a:rPr lang="zh-CN" altLang="en-US"/>
              <a:t> </a:t>
            </a:r>
            <a:r>
              <a:rPr lang="en-US" altLang="zh-CN"/>
              <a:t>graphs,</a:t>
            </a:r>
            <a:r>
              <a:rPr lang="zh-CN" altLang="en-US"/>
              <a:t> </a:t>
            </a:r>
            <a:r>
              <a:rPr lang="en-US" altLang="zh-CN"/>
              <a:t>you</a:t>
            </a:r>
            <a:r>
              <a:rPr lang="zh-CN" altLang="en-US"/>
              <a:t> </a:t>
            </a:r>
            <a:r>
              <a:rPr lang="en-US" altLang="zh-CN"/>
              <a:t>can</a:t>
            </a:r>
            <a:r>
              <a:rPr lang="zh-CN" altLang="en-US"/>
              <a:t> </a:t>
            </a:r>
            <a:r>
              <a:rPr lang="en-US" altLang="zh-CN"/>
              <a:t>see</a:t>
            </a:r>
            <a:r>
              <a:rPr lang="zh-CN" altLang="en-US"/>
              <a:t> </a:t>
            </a:r>
            <a:r>
              <a:rPr lang="en-US" altLang="zh-CN"/>
              <a:t>that</a:t>
            </a:r>
            <a:r>
              <a:rPr lang="zh-CN" altLang="en-US"/>
              <a:t> </a:t>
            </a:r>
            <a:r>
              <a:rPr lang="en-US" altLang="zh-CN"/>
              <a:t>whenever</a:t>
            </a:r>
            <a:r>
              <a:rPr lang="zh-CN" altLang="en-US"/>
              <a:t> </a:t>
            </a:r>
            <a:r>
              <a:rPr lang="en-US" altLang="zh-CN"/>
              <a:t>there</a:t>
            </a:r>
            <a:r>
              <a:rPr lang="zh-CN" altLang="en-US"/>
              <a:t> </a:t>
            </a:r>
            <a:r>
              <a:rPr lang="en-US" altLang="zh-CN"/>
              <a:t>is</a:t>
            </a:r>
            <a:r>
              <a:rPr lang="zh-CN" altLang="en-US"/>
              <a:t> </a:t>
            </a:r>
            <a:r>
              <a:rPr lang="en-US" altLang="zh-CN"/>
              <a:t>a</a:t>
            </a:r>
            <a:r>
              <a:rPr lang="zh-CN" altLang="en-US"/>
              <a:t> </a:t>
            </a:r>
            <a:r>
              <a:rPr lang="en-US" altLang="zh-CN"/>
              <a:t>spike</a:t>
            </a:r>
            <a:r>
              <a:rPr lang="zh-CN" altLang="en-US"/>
              <a:t> </a:t>
            </a:r>
            <a:r>
              <a:rPr lang="en-US" altLang="zh-CN"/>
              <a:t>in</a:t>
            </a:r>
            <a:r>
              <a:rPr lang="zh-CN" altLang="en-US"/>
              <a:t> </a:t>
            </a:r>
            <a:r>
              <a:rPr lang="en-US" altLang="zh-CN"/>
              <a:t>positive</a:t>
            </a:r>
            <a:r>
              <a:rPr lang="zh-CN" altLang="en-US"/>
              <a:t> </a:t>
            </a:r>
            <a:r>
              <a:rPr lang="en-US" altLang="zh-CN"/>
              <a:t>sentiments</a:t>
            </a:r>
            <a:r>
              <a:rPr lang="zh-CN" altLang="en-US"/>
              <a:t> </a:t>
            </a:r>
            <a:r>
              <a:rPr lang="en-US" altLang="zh-CN"/>
              <a:t>in</a:t>
            </a:r>
            <a:r>
              <a:rPr lang="zh-CN" altLang="en-US"/>
              <a:t> </a:t>
            </a:r>
            <a:r>
              <a:rPr lang="en-US" altLang="zh-CN"/>
              <a:t>the</a:t>
            </a:r>
            <a:r>
              <a:rPr lang="zh-CN" altLang="en-US"/>
              <a:t> </a:t>
            </a:r>
            <a:r>
              <a:rPr lang="en-US" altLang="zh-CN"/>
              <a:t>top</a:t>
            </a:r>
            <a:r>
              <a:rPr lang="zh-CN" altLang="en-US"/>
              <a:t> </a:t>
            </a:r>
            <a:r>
              <a:rPr lang="en-US" altLang="zh-CN"/>
              <a:t>graph,</a:t>
            </a:r>
            <a:r>
              <a:rPr lang="zh-CN" altLang="en-US"/>
              <a:t> </a:t>
            </a:r>
            <a:r>
              <a:rPr lang="en-US" altLang="zh-CN"/>
              <a:t>there</a:t>
            </a:r>
            <a:r>
              <a:rPr lang="zh-CN" altLang="en-US"/>
              <a:t> </a:t>
            </a:r>
            <a:r>
              <a:rPr lang="en-US" altLang="zh-CN"/>
              <a:t>is</a:t>
            </a:r>
            <a:r>
              <a:rPr lang="zh-CN" altLang="en-US"/>
              <a:t> </a:t>
            </a:r>
            <a:r>
              <a:rPr lang="en-US" altLang="zh-CN"/>
              <a:t>a</a:t>
            </a:r>
            <a:r>
              <a:rPr lang="zh-CN" altLang="en-US"/>
              <a:t> </a:t>
            </a:r>
            <a:r>
              <a:rPr lang="en-US" altLang="zh-CN"/>
              <a:t>spike</a:t>
            </a:r>
            <a:r>
              <a:rPr lang="zh-CN" altLang="en-US"/>
              <a:t> </a:t>
            </a:r>
            <a:r>
              <a:rPr lang="en-US" altLang="zh-CN"/>
              <a:t>in</a:t>
            </a:r>
            <a:r>
              <a:rPr lang="zh-CN" altLang="en-US"/>
              <a:t> </a:t>
            </a:r>
            <a:r>
              <a:rPr lang="en-US" altLang="zh-CN"/>
              <a:t>the</a:t>
            </a:r>
            <a:r>
              <a:rPr lang="zh-CN" altLang="en-US"/>
              <a:t> </a:t>
            </a:r>
            <a:r>
              <a:rPr lang="en-US" altLang="zh-CN"/>
              <a:t>lines</a:t>
            </a:r>
            <a:r>
              <a:rPr lang="zh-CN" altLang="en-US"/>
              <a:t> </a:t>
            </a:r>
            <a:r>
              <a:rPr lang="en-US" altLang="zh-CN"/>
              <a:t>on</a:t>
            </a:r>
            <a:r>
              <a:rPr lang="zh-CN" altLang="en-US"/>
              <a:t> </a:t>
            </a:r>
            <a:r>
              <a:rPr lang="en-US" altLang="zh-CN"/>
              <a:t>the</a:t>
            </a:r>
            <a:r>
              <a:rPr lang="zh-CN" altLang="en-US"/>
              <a:t> </a:t>
            </a:r>
            <a:r>
              <a:rPr lang="en-US" altLang="zh-CN"/>
              <a:t>bottom</a:t>
            </a:r>
            <a:r>
              <a:rPr lang="zh-CN" altLang="en-US"/>
              <a:t> </a:t>
            </a:r>
            <a:r>
              <a:rPr lang="en-US" altLang="zh-CN"/>
              <a:t>graph</a:t>
            </a:r>
            <a:r>
              <a:rPr lang="zh-CN" altLang="en-US"/>
              <a:t> </a:t>
            </a:r>
            <a:r>
              <a:rPr lang="en-US" altLang="zh-CN"/>
              <a:t>indicating</a:t>
            </a:r>
            <a:r>
              <a:rPr lang="zh-CN" altLang="en-US"/>
              <a:t> </a:t>
            </a:r>
            <a:r>
              <a:rPr lang="en-US" altLang="zh-CN"/>
              <a:t>an</a:t>
            </a:r>
            <a:r>
              <a:rPr lang="zh-CN" altLang="en-US"/>
              <a:t> </a:t>
            </a:r>
            <a:r>
              <a:rPr lang="en-US" altLang="zh-CN"/>
              <a:t>increase</a:t>
            </a:r>
            <a:r>
              <a:rPr lang="zh-CN" altLang="en-US"/>
              <a:t> </a:t>
            </a:r>
            <a:r>
              <a:rPr lang="en-US" altLang="zh-CN"/>
              <a:t>in</a:t>
            </a:r>
            <a:r>
              <a:rPr lang="zh-CN" altLang="en-US"/>
              <a:t> </a:t>
            </a:r>
            <a:r>
              <a:rPr lang="en-US" altLang="zh-CN"/>
              <a:t>number</a:t>
            </a:r>
            <a:r>
              <a:rPr lang="zh-CN" altLang="en-US"/>
              <a:t> </a:t>
            </a:r>
            <a:r>
              <a:rPr lang="en-US" altLang="zh-CN"/>
              <a:t>of</a:t>
            </a:r>
            <a:r>
              <a:rPr lang="zh-CN" altLang="en-US"/>
              <a:t> </a:t>
            </a:r>
            <a:r>
              <a:rPr lang="en-US" altLang="zh-CN"/>
              <a:t>people</a:t>
            </a:r>
            <a:r>
              <a:rPr lang="zh-CN" altLang="en-US"/>
              <a:t> </a:t>
            </a:r>
            <a:r>
              <a:rPr lang="en-US" altLang="zh-CN"/>
              <a:t>getting</a:t>
            </a:r>
            <a:r>
              <a:rPr lang="zh-CN" altLang="en-US"/>
              <a:t> </a:t>
            </a:r>
            <a:r>
              <a:rPr lang="en-US" altLang="zh-CN"/>
              <a:t>vaccinated.</a:t>
            </a:r>
            <a:r>
              <a:rPr lang="zh-CN" altLang="en-US"/>
              <a:t> </a:t>
            </a:r>
            <a:endParaRPr lang="en-CA" altLang="zh-CN"/>
          </a:p>
          <a:p>
            <a:endParaRPr lang="en-CA" altLang="zh-CN"/>
          </a:p>
          <a:p>
            <a:endParaRPr lang="en-CA" altLang="zh-CN"/>
          </a:p>
          <a:p>
            <a:endParaRPr lang="en-CA" altLang="zh-CN"/>
          </a:p>
          <a:p>
            <a:endParaRPr lang="en-CA" altLang="zh-CN"/>
          </a:p>
          <a:p>
            <a:endParaRPr lang="en-US" altLang="zh-CN"/>
          </a:p>
          <a:p>
            <a:endParaRPr lang="en-US"/>
          </a:p>
          <a:p>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22</a:t>
            </a:fld>
            <a:endParaRPr lang="en-US"/>
          </a:p>
        </p:txBody>
      </p:sp>
    </p:spTree>
    <p:extLst>
      <p:ext uri="{BB962C8B-B14F-4D97-AF65-F5344CB8AC3E}">
        <p14:creationId xmlns:p14="http://schemas.microsoft.com/office/powerpoint/2010/main" val="1569240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lang="en-US" altLang="zh-CN" dirty="0">
                <a:ea typeface="宋体"/>
              </a:rPr>
              <a:t>Are sentiments towards covid vaccines related to vaccination rates?</a:t>
            </a:r>
            <a:r>
              <a:rPr kumimoji="0" lang="en-US" altLang="en-US" sz="12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Palatino Linotype" panose="0204050205050503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Palatino Linotype" panose="02040502050505030304" pitchFamily="18" charset="0"/>
              </a:rPr>
              <a:t>Which country has a generally positive sentiment towards covid vaccines and which ones has negative sentiments? </a:t>
            </a:r>
            <a:r>
              <a:rPr kumimoji="0" lang="en-US" altLang="en-US" sz="300" b="0" i="0" u="none" strike="noStrike" cap="none" normalizeH="0" baseline="0" dirty="0">
                <a:ln>
                  <a:noFill/>
                </a:ln>
                <a:solidFill>
                  <a:schemeClr val="tx1"/>
                </a:solidFill>
                <a:effectLst/>
              </a:rPr>
              <a:t> </a:t>
            </a:r>
            <a:endParaRPr kumimoji="0" lang="en-US" altLang="en-US" sz="1050" b="0" i="0" u="none" strike="noStrike" cap="none" normalizeH="0" baseline="0" dirty="0">
              <a:ln>
                <a:noFill/>
              </a:ln>
              <a:solidFill>
                <a:schemeClr val="tx1"/>
              </a:solidFill>
              <a:effectLst/>
              <a:latin typeface="Arial" panose="020B0604020202020204" pitchFamily="34" charset="0"/>
            </a:endParaRPr>
          </a:p>
          <a:p>
            <a:endParaRPr lang="en-US" dirty="0"/>
          </a:p>
          <a:p>
            <a:r>
              <a:rPr lang="en-CA" altLang="zh-CN" dirty="0">
                <a:ea typeface="宋体"/>
              </a:rPr>
              <a:t>More negative sentiments than positive sentiments at any timepoint. When vaccination rollout began, there were spikes in the number of tweets expressing sentiments towards vaccines and the pandemic. The discussion towards vaccine decreased with the opening of </a:t>
            </a:r>
            <a:r>
              <a:rPr lang="en-CA" dirty="0">
                <a:ea typeface="宋体"/>
              </a:rPr>
              <a:t>epidemic policy. </a:t>
            </a:r>
          </a:p>
          <a:p>
            <a:endParaRPr lang="en-US" dirty="0"/>
          </a:p>
        </p:txBody>
      </p:sp>
      <p:sp>
        <p:nvSpPr>
          <p:cNvPr id="4" name="Slide Number Placeholder 3"/>
          <p:cNvSpPr>
            <a:spLocks noGrp="1"/>
          </p:cNvSpPr>
          <p:nvPr>
            <p:ph type="sldNum" sz="quarter" idx="5"/>
          </p:nvPr>
        </p:nvSpPr>
        <p:spPr/>
        <p:txBody>
          <a:bodyPr/>
          <a:lstStyle/>
          <a:p>
            <a:fld id="{849B41AE-0486-224E-BA2D-9B5CC3CAAC56}" type="slidenum">
              <a:rPr lang="en-US" smtClean="0"/>
              <a:t>23</a:t>
            </a:fld>
            <a:endParaRPr lang="en-US"/>
          </a:p>
        </p:txBody>
      </p:sp>
    </p:spTree>
    <p:extLst>
      <p:ext uri="{BB962C8B-B14F-4D97-AF65-F5344CB8AC3E}">
        <p14:creationId xmlns:p14="http://schemas.microsoft.com/office/powerpoint/2010/main" val="87775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a:solidFill>
                  <a:schemeClr val="tx1"/>
                </a:solidFill>
                <a:effectLst/>
                <a:latin typeface="+mn-lt"/>
                <a:ea typeface="+mn-ea"/>
                <a:cs typeface="+mn-cs"/>
              </a:rPr>
              <a:t>The COVID-19 pandemic has had a devastating effect on many people, creating severe anxiety, fear, and complicated feelings or emotions. After the initiation of vaccinations against coronavirus, people’s feelings have become more diverse and complex. Our aim is to understand and unravel their sentiments in these research </a:t>
            </a:r>
            <a:r>
              <a:rPr lang="en-US" altLang="zh-CN" sz="1200" b="0" i="0" u="none" strike="noStrike" kern="1200">
                <a:solidFill>
                  <a:schemeClr val="tx1"/>
                </a:solidFill>
                <a:effectLst/>
                <a:latin typeface="+mn-lt"/>
                <a:ea typeface="+mn-ea"/>
                <a:cs typeface="+mn-cs"/>
              </a:rPr>
              <a:t>machine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learning</a:t>
            </a:r>
            <a:r>
              <a:rPr lang="en-CA" sz="1200" b="0" i="0" u="none" strike="noStrike" kern="1200">
                <a:solidFill>
                  <a:schemeClr val="tx1"/>
                </a:solidFill>
                <a:effectLst/>
                <a:latin typeface="+mn-lt"/>
                <a:ea typeface="+mn-ea"/>
                <a:cs typeface="+mn-cs"/>
              </a:rPr>
              <a:t> techniques. Social media is currently the best way to express feelings and emotions, and with the help of Twitter, one can have a better idea of what is trending and going on in people’s minds. </a:t>
            </a:r>
          </a:p>
          <a:p>
            <a:endParaRPr lang="en-CA" sz="1200" b="0" i="0" u="none" strike="noStrike" kern="1200">
              <a:solidFill>
                <a:schemeClr val="tx1"/>
              </a:solidFill>
              <a:effectLst/>
              <a:latin typeface="+mn-lt"/>
              <a:ea typeface="+mn-ea"/>
              <a:cs typeface="+mn-cs"/>
            </a:endParaRPr>
          </a:p>
          <a:p>
            <a:r>
              <a:rPr lang="en-CA" sz="1200" b="0" i="0" u="none" strike="noStrike" kern="1200">
                <a:solidFill>
                  <a:schemeClr val="tx1"/>
                </a:solidFill>
                <a:effectLst/>
                <a:latin typeface="+mn-lt"/>
                <a:ea typeface="+mn-ea"/>
                <a:cs typeface="+mn-cs"/>
              </a:rPr>
              <a:t>This study </a:t>
            </a:r>
            <a:r>
              <a:rPr lang="en-US" altLang="zh-CN" sz="1200" b="0" i="0" u="none" strike="noStrike" kern="1200">
                <a:solidFill>
                  <a:schemeClr val="tx1"/>
                </a:solidFill>
                <a:effectLst/>
                <a:latin typeface="+mn-lt"/>
                <a:ea typeface="+mn-ea"/>
                <a:cs typeface="+mn-cs"/>
              </a:rPr>
              <a:t>could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help</a:t>
            </a:r>
            <a:r>
              <a:rPr lang="zh-CN" altLang="en-US" sz="1200" b="0" i="0" u="none" strike="noStrike" kern="1200">
                <a:solidFill>
                  <a:schemeClr val="tx1"/>
                </a:solidFill>
                <a:effectLst/>
                <a:latin typeface="+mn-lt"/>
                <a:ea typeface="+mn-ea"/>
                <a:cs typeface="+mn-cs"/>
              </a:rPr>
              <a:t> </a:t>
            </a:r>
            <a:r>
              <a:rPr lang="en-CA" sz="1200" b="0" i="0" u="none" strike="noStrike" kern="1200">
                <a:solidFill>
                  <a:schemeClr val="tx1"/>
                </a:solidFill>
                <a:effectLst/>
                <a:latin typeface="+mn-lt"/>
                <a:ea typeface="+mn-ea"/>
                <a:cs typeface="+mn-cs"/>
              </a:rPr>
              <a:t>improve understanding of the public’s opinion on COVID-19 vaccines and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help</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government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officials,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health</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care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workers,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and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pharmaceutical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companies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such</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Pfizer</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understand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general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public’s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sentiment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towards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vaccines.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Keywords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found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be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indicative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of</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negative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emotions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could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inform</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them</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of</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areas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work</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on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order</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increase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public</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acceptance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of</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vaccines/vaccination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campaigns.</a:t>
            </a:r>
            <a:r>
              <a:rPr lang="zh-CN" altLang="en-US" sz="1200" b="0" i="0" u="none" strike="noStrike"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4</a:t>
            </a:fld>
            <a:endParaRPr lang="en-US"/>
          </a:p>
        </p:txBody>
      </p:sp>
    </p:spTree>
    <p:extLst>
      <p:ext uri="{BB962C8B-B14F-4D97-AF65-F5344CB8AC3E}">
        <p14:creationId xmlns:p14="http://schemas.microsoft.com/office/powerpoint/2010/main" val="1182031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Before starting our coding, we are thinking about </a:t>
            </a:r>
            <a:r>
              <a:rPr lang="en-US" altLang="zh-CN" err="1"/>
              <a:t>manuualy</a:t>
            </a:r>
            <a:r>
              <a:rPr lang="en-US" altLang="zh-CN"/>
              <a:t> </a:t>
            </a:r>
            <a:r>
              <a:rPr lang="en-US" altLang="zh-CN" err="1"/>
              <a:t>labeeling</a:t>
            </a:r>
            <a:r>
              <a:rPr lang="en-US" altLang="zh-CN"/>
              <a:t> sentiments because our dataset do no have label. </a:t>
            </a:r>
            <a:r>
              <a:rPr lang="en-US" altLang="zh-CN" err="1"/>
              <a:t>Labling</a:t>
            </a:r>
            <a:r>
              <a:rPr lang="en-US" altLang="zh-CN"/>
              <a:t> by ourself can make sure the training dataset is good. We are planning to label at least 2000 of them to train model. However, due to the limited time, we use movie comments from NLTK to train model. It works because English words towards different sentiment are same. </a:t>
            </a:r>
          </a:p>
          <a:p>
            <a:endParaRPr lang="en-US" altLang="zh-CN"/>
          </a:p>
          <a:p>
            <a:r>
              <a:rPr lang="en-US" altLang="zh-CN"/>
              <a:t>As I mentioned before, we are not sure the reason why the line representing positive sentiments counts deviated greatly due to different extraction methods. It may because model consider too much </a:t>
            </a:r>
            <a:r>
              <a:rPr lang="en-US" altLang="zh-CN" err="1"/>
              <a:t>dementions</a:t>
            </a:r>
            <a:r>
              <a:rPr lang="en-US" altLang="zh-CN"/>
              <a:t>, and over value the positive words. We will keep trying to figure out. </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When answer question 1, we do not know if the people made tweets being vaccinated or not, so we can not just created a plot and find the relationship. The </a:t>
            </a:r>
            <a:r>
              <a:rPr lang="en-US" altLang="zh-CN" b="0" i="0">
                <a:solidFill>
                  <a:srgbClr val="2E3033"/>
                </a:solidFill>
                <a:effectLst/>
                <a:latin typeface="Arial" panose="020B0604020202020204" pitchFamily="34" charset="0"/>
              </a:rPr>
              <a:t>alternative method</a:t>
            </a:r>
          </a:p>
          <a:p>
            <a:r>
              <a:rPr lang="en-US" altLang="zh-CN"/>
              <a:t>Is choosing US as example, and </a:t>
            </a:r>
            <a:r>
              <a:rPr lang="en-US" altLang="zh-CN" err="1"/>
              <a:t>combe</a:t>
            </a:r>
            <a:r>
              <a:rPr lang="en-US" altLang="zh-CN"/>
              <a:t> with graph showing US vaccination rate to answer question</a:t>
            </a:r>
          </a:p>
          <a:p>
            <a:endParaRPr lang="en-US" altLang="zh-CN"/>
          </a:p>
          <a:p>
            <a:r>
              <a:rPr lang="en-US" altLang="zh-CN"/>
              <a:t>For question 2, we still don’t know why there exists such high amount of positive sentiments in </a:t>
            </a:r>
            <a:r>
              <a:rPr lang="en-US" altLang="zh-CN" err="1"/>
              <a:t>Balitimore</a:t>
            </a:r>
            <a:r>
              <a:rPr lang="en-US" altLang="zh-CN"/>
              <a:t> India. However, at the right side of the graph, there’s another </a:t>
            </a:r>
            <a:r>
              <a:rPr lang="en-US" altLang="zh-CN" err="1"/>
              <a:t>india</a:t>
            </a:r>
            <a:r>
              <a:rPr lang="en-US" altLang="zh-CN"/>
              <a:t> with more  regular amounts on both positive and negative amounts. we suspect it’s because the tweeter address do not need to confirm, and number comments from </a:t>
            </a:r>
            <a:r>
              <a:rPr lang="en-US" altLang="zh-CN" err="1"/>
              <a:t>indea</a:t>
            </a:r>
            <a:r>
              <a:rPr lang="en-US" altLang="zh-CN"/>
              <a:t> is largest a</a:t>
            </a:r>
          </a:p>
          <a:p>
            <a:endParaRPr lang="en-US" altLang="zh-CN"/>
          </a:p>
          <a:p>
            <a:r>
              <a:rPr lang="en-US" altLang="zh-CN"/>
              <a:t>For model part, in this task, we use MLP model because it shows best performance on method 1, and we want to use same model to compare with method 2. however, MNB has better accuracy when using second method, so we will try later and see if there’s any difference on result. </a:t>
            </a:r>
          </a:p>
          <a:p>
            <a:endParaRPr lang="en-US" altLang="zh-CN"/>
          </a:p>
          <a:p>
            <a:r>
              <a:rPr lang="en-US" altLang="zh-CN"/>
              <a:t>In conclusion, sentiments towers pandemic and vaccine do changes through the time. Number of positive and negative </a:t>
            </a:r>
            <a:r>
              <a:rPr lang="en-US" altLang="zh-CN" err="1"/>
              <a:t>senments</a:t>
            </a:r>
            <a:r>
              <a:rPr lang="en-US" altLang="zh-CN"/>
              <a:t> shows different by country. In these days, people is start coexisting with the virus, and the discussion about covid died down. </a:t>
            </a:r>
            <a:endParaRPr lang="zh-CN" altLang="en-US"/>
          </a:p>
        </p:txBody>
      </p:sp>
      <p:sp>
        <p:nvSpPr>
          <p:cNvPr id="4" name="灯片编号占位符 3"/>
          <p:cNvSpPr>
            <a:spLocks noGrp="1"/>
          </p:cNvSpPr>
          <p:nvPr>
            <p:ph type="sldNum" sz="quarter" idx="5"/>
          </p:nvPr>
        </p:nvSpPr>
        <p:spPr/>
        <p:txBody>
          <a:bodyPr/>
          <a:lstStyle/>
          <a:p>
            <a:fld id="{849B41AE-0486-224E-BA2D-9B5CC3CAAC56}" type="slidenum">
              <a:rPr lang="en-US" smtClean="0"/>
              <a:t>24</a:t>
            </a:fld>
            <a:endParaRPr lang="en-US"/>
          </a:p>
        </p:txBody>
      </p:sp>
    </p:spTree>
    <p:extLst>
      <p:ext uri="{BB962C8B-B14F-4D97-AF65-F5344CB8AC3E}">
        <p14:creationId xmlns:p14="http://schemas.microsoft.com/office/powerpoint/2010/main" val="184244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26</a:t>
            </a:fld>
            <a:endParaRPr lang="en-US"/>
          </a:p>
        </p:txBody>
      </p:sp>
    </p:spTree>
    <p:extLst>
      <p:ext uri="{BB962C8B-B14F-4D97-AF65-F5344CB8AC3E}">
        <p14:creationId xmlns:p14="http://schemas.microsoft.com/office/powerpoint/2010/main" val="490253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Ivy:</a:t>
            </a:r>
            <a:r>
              <a:rPr lang="zh-CN" altLang="en-US"/>
              <a:t> </a:t>
            </a:r>
            <a:r>
              <a:rPr lang="en-US"/>
              <a:t>Thanks </a:t>
            </a:r>
            <a:r>
              <a:rPr lang="en-US" err="1"/>
              <a:t>sturart</a:t>
            </a:r>
            <a:r>
              <a:rPr lang="en-US"/>
              <a:t>.</a:t>
            </a:r>
            <a:r>
              <a:rPr lang="zh-CN" altLang="en-US"/>
              <a:t> </a:t>
            </a:r>
            <a:r>
              <a:rPr lang="en-US" altLang="zh-CN"/>
              <a:t>Unfortunately,</a:t>
            </a:r>
            <a:r>
              <a:rPr lang="zh-CN" altLang="en-US"/>
              <a:t> </a:t>
            </a:r>
            <a:r>
              <a:rPr lang="en-US" altLang="zh-CN"/>
              <a:t>Ivy</a:t>
            </a:r>
            <a:r>
              <a:rPr lang="zh-CN" altLang="en-US"/>
              <a:t> </a:t>
            </a:r>
            <a:r>
              <a:rPr lang="en-US" altLang="zh-CN"/>
              <a:t>has</a:t>
            </a:r>
            <a:r>
              <a:rPr lang="zh-CN" altLang="en-US"/>
              <a:t> </a:t>
            </a:r>
            <a:r>
              <a:rPr lang="en-US" altLang="zh-CN"/>
              <a:t>caught</a:t>
            </a:r>
            <a:r>
              <a:rPr lang="zh-CN" altLang="en-US"/>
              <a:t> </a:t>
            </a:r>
            <a:r>
              <a:rPr lang="en-US" altLang="zh-CN"/>
              <a:t>covid</a:t>
            </a:r>
            <a:r>
              <a:rPr lang="zh-CN" altLang="en-US"/>
              <a:t> </a:t>
            </a:r>
            <a:r>
              <a:rPr lang="en-US" altLang="zh-CN"/>
              <a:t>and</a:t>
            </a:r>
            <a:r>
              <a:rPr lang="zh-CN" altLang="en-US"/>
              <a:t> </a:t>
            </a:r>
            <a:r>
              <a:rPr lang="en-US" altLang="zh-CN"/>
              <a:t>is</a:t>
            </a:r>
            <a:r>
              <a:rPr lang="zh-CN" altLang="en-US"/>
              <a:t> </a:t>
            </a:r>
            <a:r>
              <a:rPr lang="en-US" altLang="zh-CN"/>
              <a:t>having</a:t>
            </a:r>
            <a:r>
              <a:rPr lang="zh-CN" altLang="en-US"/>
              <a:t> </a:t>
            </a:r>
            <a:r>
              <a:rPr lang="en-US" altLang="zh-CN"/>
              <a:t>a</a:t>
            </a:r>
            <a:r>
              <a:rPr lang="zh-CN" altLang="en-US"/>
              <a:t> </a:t>
            </a:r>
            <a:r>
              <a:rPr lang="en-US" altLang="zh-CN"/>
              <a:t>sore</a:t>
            </a:r>
            <a:r>
              <a:rPr lang="zh-CN" altLang="en-US"/>
              <a:t> </a:t>
            </a:r>
            <a:r>
              <a:rPr lang="en-US" altLang="zh-CN"/>
              <a:t>throat</a:t>
            </a:r>
            <a:r>
              <a:rPr lang="zh-CN" altLang="en-US"/>
              <a:t> </a:t>
            </a:r>
            <a:r>
              <a:rPr lang="en-US" altLang="zh-CN"/>
              <a:t>at</a:t>
            </a:r>
            <a:r>
              <a:rPr lang="zh-CN" altLang="en-US"/>
              <a:t> </a:t>
            </a:r>
            <a:r>
              <a:rPr lang="en-US" altLang="zh-CN"/>
              <a:t>the</a:t>
            </a:r>
            <a:r>
              <a:rPr lang="zh-CN" altLang="en-US"/>
              <a:t> </a:t>
            </a:r>
            <a:r>
              <a:rPr lang="en-US" altLang="zh-CN"/>
              <a:t>moment,</a:t>
            </a:r>
            <a:r>
              <a:rPr lang="zh-CN" altLang="en-US"/>
              <a:t> </a:t>
            </a:r>
            <a:r>
              <a:rPr lang="en-US" altLang="zh-CN"/>
              <a:t>so</a:t>
            </a:r>
            <a:r>
              <a:rPr lang="zh-CN" altLang="en-US"/>
              <a:t> </a:t>
            </a:r>
            <a:r>
              <a:rPr lang="en-US" altLang="zh-CN"/>
              <a:t>is</a:t>
            </a:r>
            <a:r>
              <a:rPr lang="zh-CN" altLang="en-US"/>
              <a:t> </a:t>
            </a:r>
            <a:r>
              <a:rPr lang="en-US" altLang="zh-CN"/>
              <a:t>unable</a:t>
            </a:r>
            <a:r>
              <a:rPr lang="zh-CN" altLang="en-US"/>
              <a:t> </a:t>
            </a:r>
            <a:r>
              <a:rPr lang="en-US" altLang="zh-CN"/>
              <a:t>to</a:t>
            </a:r>
            <a:r>
              <a:rPr lang="zh-CN" altLang="en-US"/>
              <a:t> </a:t>
            </a:r>
            <a:r>
              <a:rPr lang="en-US" altLang="zh-CN"/>
              <a:t>present</a:t>
            </a:r>
            <a:r>
              <a:rPr lang="en-US"/>
              <a:t>.</a:t>
            </a:r>
            <a:r>
              <a:rPr lang="zh-CN" altLang="en-US"/>
              <a:t> </a:t>
            </a:r>
            <a:r>
              <a:rPr lang="en-US" altLang="zh-CN"/>
              <a:t>I</a:t>
            </a:r>
            <a:r>
              <a:rPr lang="zh-CN" altLang="en-US"/>
              <a:t> </a:t>
            </a:r>
            <a:r>
              <a:rPr lang="en-US" altLang="zh-CN"/>
              <a:t>will</a:t>
            </a:r>
            <a:r>
              <a:rPr lang="zh-CN" altLang="en-US"/>
              <a:t> </a:t>
            </a:r>
            <a:r>
              <a:rPr lang="en-US" altLang="zh-CN"/>
              <a:t>be</a:t>
            </a:r>
            <a:r>
              <a:rPr lang="zh-CN" altLang="en-US"/>
              <a:t> </a:t>
            </a:r>
            <a:r>
              <a:rPr lang="en-US" altLang="zh-CN"/>
              <a:t>reading</a:t>
            </a:r>
            <a:r>
              <a:rPr lang="zh-CN" altLang="en-US"/>
              <a:t> </a:t>
            </a:r>
            <a:r>
              <a:rPr lang="en-US" altLang="zh-CN"/>
              <a:t>her</a:t>
            </a:r>
            <a:r>
              <a:rPr lang="zh-CN" altLang="en-US"/>
              <a:t> </a:t>
            </a:r>
            <a:r>
              <a:rPr lang="en-US" altLang="zh-CN"/>
              <a:t>script</a:t>
            </a:r>
            <a:r>
              <a:rPr lang="zh-CN" altLang="en-US"/>
              <a:t> </a:t>
            </a:r>
            <a:r>
              <a:rPr lang="en-US" altLang="zh-CN"/>
              <a:t>for</a:t>
            </a:r>
            <a:r>
              <a:rPr lang="zh-CN" altLang="en-US"/>
              <a:t> </a:t>
            </a:r>
            <a:r>
              <a:rPr lang="en-US" altLang="zh-CN"/>
              <a:t>these</a:t>
            </a:r>
            <a:r>
              <a:rPr lang="zh-CN" altLang="en-US"/>
              <a:t> </a:t>
            </a:r>
            <a:r>
              <a:rPr lang="en-US" altLang="zh-CN"/>
              <a:t>slides</a:t>
            </a:r>
            <a:r>
              <a:rPr lang="zh-CN" altLang="en-US"/>
              <a:t> </a:t>
            </a:r>
            <a:r>
              <a:rPr lang="en-US" altLang="zh-CN"/>
              <a:t>instead.</a:t>
            </a:r>
            <a:r>
              <a:rPr lang="zh-CN" altLang="en-US"/>
              <a:t> </a:t>
            </a:r>
            <a:r>
              <a:rPr lang="en-US"/>
              <a:t> in previous slide, </a:t>
            </a:r>
            <a:r>
              <a:rPr lang="en-US" err="1"/>
              <a:t>sturart</a:t>
            </a:r>
            <a:r>
              <a:rPr lang="en-US"/>
              <a:t> gives a brief introduction on attributes that we will mainly deal with. For the first 4 attributes, they are highly related to the question we are going to predict in next slides. And for the last two attributes, they can give us a general insight on the influence of comments in tweet. After feature engineering, new attributes maybe created.  </a:t>
            </a:r>
          </a:p>
          <a:p>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6</a:t>
            </a:fld>
            <a:endParaRPr lang="en-US"/>
          </a:p>
        </p:txBody>
      </p:sp>
    </p:spTree>
    <p:extLst>
      <p:ext uri="{BB962C8B-B14F-4D97-AF65-F5344CB8AC3E}">
        <p14:creationId xmlns:p14="http://schemas.microsoft.com/office/powerpoint/2010/main" val="2073146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Ivy:</a:t>
            </a:r>
            <a:r>
              <a:rPr lang="zh-CN" altLang="en-US"/>
              <a:t> </a:t>
            </a:r>
            <a:r>
              <a:rPr lang="en-US"/>
              <a:t>Thanks </a:t>
            </a:r>
            <a:r>
              <a:rPr lang="en-US" err="1"/>
              <a:t>stuart</a:t>
            </a:r>
            <a:r>
              <a:rPr lang="en-US"/>
              <a:t>.</a:t>
            </a:r>
            <a:r>
              <a:rPr lang="zh-CN" altLang="en-US"/>
              <a:t> </a:t>
            </a:r>
            <a:r>
              <a:rPr lang="en-US" altLang="zh-CN"/>
              <a:t>Unfortunately,</a:t>
            </a:r>
            <a:r>
              <a:rPr lang="zh-CN" altLang="en-US"/>
              <a:t> </a:t>
            </a:r>
            <a:r>
              <a:rPr lang="en-US" altLang="zh-CN"/>
              <a:t>Ivy</a:t>
            </a:r>
            <a:r>
              <a:rPr lang="zh-CN" altLang="en-US"/>
              <a:t> </a:t>
            </a:r>
            <a:r>
              <a:rPr lang="en-US" altLang="zh-CN"/>
              <a:t>has</a:t>
            </a:r>
            <a:r>
              <a:rPr lang="zh-CN" altLang="en-US"/>
              <a:t> </a:t>
            </a:r>
            <a:r>
              <a:rPr lang="en-US" altLang="zh-CN"/>
              <a:t>caught</a:t>
            </a:r>
            <a:r>
              <a:rPr lang="zh-CN" altLang="en-US"/>
              <a:t> </a:t>
            </a:r>
            <a:r>
              <a:rPr lang="en-US" altLang="zh-CN"/>
              <a:t>covid</a:t>
            </a:r>
            <a:r>
              <a:rPr lang="zh-CN" altLang="en-US"/>
              <a:t> </a:t>
            </a:r>
            <a:r>
              <a:rPr lang="en-US" altLang="zh-CN"/>
              <a:t>and</a:t>
            </a:r>
            <a:r>
              <a:rPr lang="zh-CN" altLang="en-US"/>
              <a:t> </a:t>
            </a:r>
            <a:r>
              <a:rPr lang="en-US" altLang="zh-CN"/>
              <a:t>is</a:t>
            </a:r>
            <a:r>
              <a:rPr lang="zh-CN" altLang="en-US"/>
              <a:t> </a:t>
            </a:r>
            <a:r>
              <a:rPr lang="en-US" altLang="zh-CN"/>
              <a:t>having</a:t>
            </a:r>
            <a:r>
              <a:rPr lang="zh-CN" altLang="en-US"/>
              <a:t> </a:t>
            </a:r>
            <a:r>
              <a:rPr lang="en-US" altLang="zh-CN"/>
              <a:t>a</a:t>
            </a:r>
            <a:r>
              <a:rPr lang="zh-CN" altLang="en-US"/>
              <a:t> </a:t>
            </a:r>
            <a:r>
              <a:rPr lang="en-US" altLang="zh-CN"/>
              <a:t>sore</a:t>
            </a:r>
            <a:r>
              <a:rPr lang="zh-CN" altLang="en-US"/>
              <a:t> </a:t>
            </a:r>
            <a:r>
              <a:rPr lang="en-US" altLang="zh-CN"/>
              <a:t>throat</a:t>
            </a:r>
            <a:r>
              <a:rPr lang="zh-CN" altLang="en-US"/>
              <a:t> </a:t>
            </a:r>
            <a:r>
              <a:rPr lang="en-US" altLang="zh-CN"/>
              <a:t>at</a:t>
            </a:r>
            <a:r>
              <a:rPr lang="zh-CN" altLang="en-US"/>
              <a:t> </a:t>
            </a:r>
            <a:r>
              <a:rPr lang="en-US" altLang="zh-CN"/>
              <a:t>the</a:t>
            </a:r>
            <a:r>
              <a:rPr lang="zh-CN" altLang="en-US"/>
              <a:t> </a:t>
            </a:r>
            <a:r>
              <a:rPr lang="en-US" altLang="zh-CN"/>
              <a:t>moment,</a:t>
            </a:r>
            <a:r>
              <a:rPr lang="zh-CN" altLang="en-US"/>
              <a:t> </a:t>
            </a:r>
            <a:r>
              <a:rPr lang="en-US" altLang="zh-CN"/>
              <a:t>so</a:t>
            </a:r>
            <a:r>
              <a:rPr lang="zh-CN" altLang="en-US"/>
              <a:t> </a:t>
            </a:r>
            <a:r>
              <a:rPr lang="en-US" altLang="zh-CN"/>
              <a:t>is</a:t>
            </a:r>
            <a:r>
              <a:rPr lang="zh-CN" altLang="en-US"/>
              <a:t> </a:t>
            </a:r>
            <a:r>
              <a:rPr lang="en-US" altLang="zh-CN"/>
              <a:t>unable</a:t>
            </a:r>
            <a:r>
              <a:rPr lang="zh-CN" altLang="en-US"/>
              <a:t> </a:t>
            </a:r>
            <a:r>
              <a:rPr lang="en-US" altLang="zh-CN"/>
              <a:t>to</a:t>
            </a:r>
            <a:r>
              <a:rPr lang="zh-CN" altLang="en-US"/>
              <a:t> </a:t>
            </a:r>
            <a:r>
              <a:rPr lang="en-US" altLang="zh-CN"/>
              <a:t>present</a:t>
            </a:r>
            <a:r>
              <a:rPr lang="en-US"/>
              <a:t>.</a:t>
            </a:r>
            <a:r>
              <a:rPr lang="zh-CN" altLang="en-US"/>
              <a:t> </a:t>
            </a:r>
            <a:r>
              <a:rPr lang="en-US" altLang="zh-CN"/>
              <a:t>I</a:t>
            </a:r>
            <a:r>
              <a:rPr lang="zh-CN" altLang="en-US"/>
              <a:t> </a:t>
            </a:r>
            <a:r>
              <a:rPr lang="en-US" altLang="zh-CN"/>
              <a:t>will</a:t>
            </a:r>
            <a:r>
              <a:rPr lang="zh-CN" altLang="en-US"/>
              <a:t> </a:t>
            </a:r>
            <a:r>
              <a:rPr lang="en-US" altLang="zh-CN"/>
              <a:t>be</a:t>
            </a:r>
            <a:r>
              <a:rPr lang="zh-CN" altLang="en-US"/>
              <a:t> </a:t>
            </a:r>
            <a:r>
              <a:rPr lang="en-US" altLang="zh-CN"/>
              <a:t>reading</a:t>
            </a:r>
            <a:r>
              <a:rPr lang="zh-CN" altLang="en-US"/>
              <a:t> </a:t>
            </a:r>
            <a:r>
              <a:rPr lang="en-US" altLang="zh-CN"/>
              <a:t>her</a:t>
            </a:r>
            <a:r>
              <a:rPr lang="zh-CN" altLang="en-US"/>
              <a:t> </a:t>
            </a:r>
            <a:r>
              <a:rPr lang="en-US" altLang="zh-CN"/>
              <a:t>script</a:t>
            </a:r>
            <a:r>
              <a:rPr lang="zh-CN" altLang="en-US"/>
              <a:t> </a:t>
            </a:r>
            <a:r>
              <a:rPr lang="en-US" altLang="zh-CN"/>
              <a:t>for</a:t>
            </a:r>
            <a:r>
              <a:rPr lang="zh-CN" altLang="en-US"/>
              <a:t> </a:t>
            </a:r>
            <a:r>
              <a:rPr lang="en-US" altLang="zh-CN"/>
              <a:t>these</a:t>
            </a:r>
            <a:r>
              <a:rPr lang="zh-CN" altLang="en-US"/>
              <a:t> </a:t>
            </a:r>
            <a:r>
              <a:rPr lang="en-US" altLang="zh-CN"/>
              <a:t>slides</a:t>
            </a:r>
            <a:r>
              <a:rPr lang="zh-CN" altLang="en-US"/>
              <a:t> </a:t>
            </a:r>
            <a:r>
              <a:rPr lang="en-US" altLang="zh-CN"/>
              <a:t>instead.</a:t>
            </a:r>
            <a:r>
              <a:rPr lang="zh-CN" altLang="en-US"/>
              <a:t> </a:t>
            </a:r>
            <a:r>
              <a:rPr lang="en-US"/>
              <a:t> in previous slide, </a:t>
            </a:r>
            <a:r>
              <a:rPr lang="en-US" err="1"/>
              <a:t>stuart</a:t>
            </a:r>
            <a:r>
              <a:rPr lang="en-US"/>
              <a:t> gives a brief introduction on attributes that we will mainly deal with. For the first 4 attributes, they are highly related to the question we are going to predict in next slides. And for the last two attributes, they can give us a general insight on the influence of comments in tweet. After feature engineering, new attributes maybe created.  </a:t>
            </a:r>
          </a:p>
          <a:p>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7</a:t>
            </a:fld>
            <a:endParaRPr lang="en-US"/>
          </a:p>
        </p:txBody>
      </p:sp>
    </p:spTree>
    <p:extLst>
      <p:ext uri="{BB962C8B-B14F-4D97-AF65-F5344CB8AC3E}">
        <p14:creationId xmlns:p14="http://schemas.microsoft.com/office/powerpoint/2010/main" val="241804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CA" sz="1200" b="0" i="0" u="none" strike="noStrike" kern="1200">
                <a:solidFill>
                  <a:schemeClr val="tx1"/>
                </a:solidFill>
                <a:effectLst/>
                <a:latin typeface="+mn-lt"/>
                <a:ea typeface="+mn-ea"/>
                <a:cs typeface="+mn-cs"/>
              </a:rPr>
              <a:t>The sentiments of people regarding vaccines of all sorts were assessed using the natural language processing (NLP) tool, Valence Aware Dictionary for </a:t>
            </a:r>
            <a:r>
              <a:rPr lang="en-CA" sz="1200" b="0" i="0" u="none" strike="noStrike" kern="1200" err="1">
                <a:solidFill>
                  <a:schemeClr val="tx1"/>
                </a:solidFill>
                <a:effectLst/>
                <a:latin typeface="+mn-lt"/>
                <a:ea typeface="+mn-ea"/>
                <a:cs typeface="+mn-cs"/>
              </a:rPr>
              <a:t>sEntiment</a:t>
            </a:r>
            <a:r>
              <a:rPr lang="en-CA" sz="1200" b="0" i="0" u="none" strike="noStrike" kern="1200">
                <a:solidFill>
                  <a:schemeClr val="tx1"/>
                </a:solidFill>
                <a:effectLst/>
                <a:latin typeface="+mn-lt"/>
                <a:ea typeface="+mn-ea"/>
                <a:cs typeface="+mn-cs"/>
              </a:rPr>
              <a:t> Reasoner (VADER).</a:t>
            </a:r>
            <a:endParaRPr lang="en-US"/>
          </a:p>
          <a:p>
            <a:endParaRPr lang="en-US"/>
          </a:p>
          <a:p>
            <a:r>
              <a:rPr lang="en-CA" sz="1200" b="0" i="0" u="none" strike="noStrike" kern="1200">
                <a:solidFill>
                  <a:schemeClr val="tx1"/>
                </a:solidFill>
                <a:effectLst/>
                <a:latin typeface="+mn-lt"/>
                <a:ea typeface="+mn-ea"/>
                <a:cs typeface="+mn-cs"/>
              </a:rPr>
              <a:t>A recurrent neural network- (RNN-) oriented architecture, including long short-term memory (LSTM) and bidirectional LSTM (Bi-LSTM), was used to assess the performance of the predictive models, with LSTM achieving an accuracy of 90.59% and Bi-LSTM achieving 90.83%.</a:t>
            </a:r>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8</a:t>
            </a:fld>
            <a:endParaRPr lang="en-US"/>
          </a:p>
        </p:txBody>
      </p:sp>
    </p:spTree>
    <p:extLst>
      <p:ext uri="{BB962C8B-B14F-4D97-AF65-F5344CB8AC3E}">
        <p14:creationId xmlns:p14="http://schemas.microsoft.com/office/powerpoint/2010/main" val="1341120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Briefly</a:t>
            </a:r>
            <a:r>
              <a:rPr lang="en-US"/>
              <a:t> go over the process of the modelling process </a:t>
            </a:r>
          </a:p>
        </p:txBody>
      </p:sp>
      <p:sp>
        <p:nvSpPr>
          <p:cNvPr id="4" name="Slide Number Placeholder 3"/>
          <p:cNvSpPr>
            <a:spLocks noGrp="1"/>
          </p:cNvSpPr>
          <p:nvPr>
            <p:ph type="sldNum" sz="quarter" idx="5"/>
          </p:nvPr>
        </p:nvSpPr>
        <p:spPr/>
        <p:txBody>
          <a:bodyPr/>
          <a:lstStyle/>
          <a:p>
            <a:fld id="{849B41AE-0486-224E-BA2D-9B5CC3CAAC56}" type="slidenum">
              <a:rPr lang="en-US" smtClean="0"/>
              <a:t>9</a:t>
            </a:fld>
            <a:endParaRPr lang="en-US"/>
          </a:p>
        </p:txBody>
      </p:sp>
    </p:spTree>
    <p:extLst>
      <p:ext uri="{BB962C8B-B14F-4D97-AF65-F5344CB8AC3E}">
        <p14:creationId xmlns:p14="http://schemas.microsoft.com/office/powerpoint/2010/main" val="47586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cs typeface="Calibri"/>
              </a:rPr>
              <a:t>Due to our questions, we only chose </a:t>
            </a:r>
            <a:r>
              <a:rPr lang="en-US" altLang="zh-CN" err="1">
                <a:ea typeface="等线"/>
                <a:cs typeface="Calibri"/>
              </a:rPr>
              <a:t>xxxx</a:t>
            </a:r>
            <a:endParaRPr lang="en-US" altLang="zh-CN">
              <a:ea typeface="等线"/>
              <a:cs typeface="Calibri"/>
            </a:endParaRPr>
          </a:p>
          <a:p>
            <a:r>
              <a:rPr lang="en-US" altLang="zh-CN">
                <a:ea typeface="等线"/>
                <a:cs typeface="Calibri"/>
              </a:rPr>
              <a:t>There are 21% of </a:t>
            </a:r>
            <a:r>
              <a:rPr lang="en-US" altLang="zh-CN" err="1">
                <a:ea typeface="等线"/>
                <a:cs typeface="Calibri"/>
              </a:rPr>
              <a:t>na</a:t>
            </a:r>
            <a:r>
              <a:rPr lang="en-US" altLang="zh-CN">
                <a:ea typeface="等线"/>
                <a:cs typeface="Calibri"/>
              </a:rPr>
              <a:t> value in location feature, constituting a considerable portion of the data. These were not removed to preserve the integrity of the originally collected data. </a:t>
            </a:r>
          </a:p>
          <a:p>
            <a:endParaRPr lang="en-US" altLang="zh-CN">
              <a:ea typeface="等线"/>
              <a:cs typeface="Calibri"/>
            </a:endParaRPr>
          </a:p>
          <a:p>
            <a:endParaRPr lang="en-US" altLang="zh-CN">
              <a:ea typeface="等线"/>
              <a:cs typeface="Calibri"/>
            </a:endParaRPr>
          </a:p>
          <a:p>
            <a:r>
              <a:rPr lang="en-US" altLang="zh-CN">
                <a:ea typeface="等线"/>
                <a:cs typeface="Calibri"/>
              </a:rPr>
              <a:t>Might not have used stemming in the coding </a:t>
            </a:r>
          </a:p>
        </p:txBody>
      </p:sp>
      <p:sp>
        <p:nvSpPr>
          <p:cNvPr id="4" name="灯片编号占位符 3"/>
          <p:cNvSpPr>
            <a:spLocks noGrp="1"/>
          </p:cNvSpPr>
          <p:nvPr>
            <p:ph type="sldNum" sz="quarter" idx="5"/>
          </p:nvPr>
        </p:nvSpPr>
        <p:spPr/>
        <p:txBody>
          <a:bodyPr/>
          <a:lstStyle/>
          <a:p>
            <a:fld id="{849B41AE-0486-224E-BA2D-9B5CC3CAAC56}" type="slidenum">
              <a:rPr lang="en-US" smtClean="0"/>
              <a:t>10</a:t>
            </a:fld>
            <a:endParaRPr lang="en-US"/>
          </a:p>
        </p:txBody>
      </p:sp>
    </p:spTree>
    <p:extLst>
      <p:ext uri="{BB962C8B-B14F-4D97-AF65-F5344CB8AC3E}">
        <p14:creationId xmlns:p14="http://schemas.microsoft.com/office/powerpoint/2010/main" val="3525709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9B41AE-0486-224E-BA2D-9B5CC3CAAC56}" type="slidenum">
              <a:rPr lang="en-US" smtClean="0"/>
              <a:t>11</a:t>
            </a:fld>
            <a:endParaRPr lang="en-US"/>
          </a:p>
        </p:txBody>
      </p:sp>
    </p:spTree>
    <p:extLst>
      <p:ext uri="{BB962C8B-B14F-4D97-AF65-F5344CB8AC3E}">
        <p14:creationId xmlns:p14="http://schemas.microsoft.com/office/powerpoint/2010/main" val="75945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Our group explored various modeling options for understanding our data and ended up utilizing python’s NLTK library for sentiment analysis. NTLK was deployed as it encompasses powerful built-in machine learning operations and contains various utilities, which allowed us to effectively manipulate and analyze linguistic data.\</a:t>
            </a:r>
            <a:endParaRPr lang="en-CA" sz="1200" b="0" i="0" u="none" strike="noStrike" kern="1200">
              <a:solidFill>
                <a:schemeClr val="tx1"/>
              </a:solidFill>
              <a:effectLst/>
              <a:latin typeface="+mn-lt"/>
              <a:ea typeface="+mn-ea"/>
              <a:cs typeface="+mn-cs"/>
            </a:endParaRPr>
          </a:p>
          <a:p>
            <a:endParaRPr lang="en-CA" sz="1200" b="0" i="0" u="none" strike="noStrike" kern="1200">
              <a:solidFill>
                <a:schemeClr val="tx1"/>
              </a:solidFill>
              <a:effectLst/>
              <a:latin typeface="+mn-lt"/>
              <a:ea typeface="+mn-ea"/>
              <a:cs typeface="+mn-cs"/>
            </a:endParaRPr>
          </a:p>
          <a:p>
            <a:endParaRPr lang="en-CA" sz="1200" b="0" i="0" u="none" strike="noStrike" kern="1200">
              <a:solidFill>
                <a:schemeClr val="tx1"/>
              </a:solidFill>
              <a:effectLst/>
              <a:latin typeface="+mn-lt"/>
              <a:ea typeface="+mn-ea"/>
              <a:cs typeface="+mn-cs"/>
            </a:endParaRPr>
          </a:p>
          <a:p>
            <a:r>
              <a:rPr lang="en-CA" sz="1200" b="0" i="0" u="none" strike="noStrike" kern="1200">
                <a:solidFill>
                  <a:schemeClr val="tx1"/>
                </a:solidFill>
                <a:effectLst/>
                <a:latin typeface="+mn-lt"/>
                <a:ea typeface="+mn-ea"/>
                <a:cs typeface="+mn-cs"/>
              </a:rPr>
              <a:t>NLTK is a leading platform for building Python programs to work with human language data. It provides easy-to-use interfaces to </a:t>
            </a:r>
            <a:r>
              <a:rPr lang="en-CA" sz="1200" b="0" i="0" u="none" strike="noStrike" kern="1200">
                <a:solidFill>
                  <a:schemeClr val="tx1"/>
                </a:solidFill>
                <a:effectLst/>
                <a:latin typeface="+mn-lt"/>
                <a:ea typeface="+mn-ea"/>
                <a:cs typeface="+mn-cs"/>
                <a:hlinkClick r:id="rId3"/>
              </a:rPr>
              <a:t>over 50 corpora and lexical resources</a:t>
            </a:r>
            <a:r>
              <a:rPr lang="en-CA" sz="1200" b="0" i="0" u="none" strike="noStrike" kern="1200">
                <a:solidFill>
                  <a:schemeClr val="tx1"/>
                </a:solidFill>
                <a:effectLst/>
                <a:latin typeface="+mn-lt"/>
                <a:ea typeface="+mn-ea"/>
                <a:cs typeface="+mn-cs"/>
              </a:rPr>
              <a:t> such as WordNet, along with a suite of text processing libraries for classification, tokenization, stemming, tagging, parsing, and semantic reasoning, wrappers for industrial-strength NLP libraries, and an active </a:t>
            </a:r>
            <a:r>
              <a:rPr lang="en-CA" sz="1200" b="0" i="0" u="none" strike="noStrike" kern="1200">
                <a:solidFill>
                  <a:schemeClr val="tx1"/>
                </a:solidFill>
                <a:effectLst/>
                <a:latin typeface="+mn-lt"/>
                <a:ea typeface="+mn-ea"/>
                <a:cs typeface="+mn-cs"/>
                <a:hlinkClick r:id="rId4"/>
              </a:rPr>
              <a:t>discussion forum</a:t>
            </a:r>
            <a:r>
              <a:rPr lang="en-CA" sz="1200" b="0" i="0" u="none" strike="noStrike" kern="1200">
                <a:solidFill>
                  <a:schemeClr val="tx1"/>
                </a:solidFill>
                <a:effectLst/>
                <a:latin typeface="+mn-lt"/>
                <a:ea typeface="+mn-ea"/>
                <a:cs typeface="+mn-cs"/>
              </a:rPr>
              <a:t>.</a:t>
            </a:r>
            <a:endParaRPr lang="en-US" altLang="zh-CN">
              <a:cs typeface="Calibri"/>
            </a:endParaRPr>
          </a:p>
        </p:txBody>
      </p:sp>
      <p:sp>
        <p:nvSpPr>
          <p:cNvPr id="4" name="灯片编号占位符 3"/>
          <p:cNvSpPr>
            <a:spLocks noGrp="1"/>
          </p:cNvSpPr>
          <p:nvPr>
            <p:ph type="sldNum" sz="quarter" idx="5"/>
          </p:nvPr>
        </p:nvSpPr>
        <p:spPr/>
        <p:txBody>
          <a:bodyPr/>
          <a:lstStyle/>
          <a:p>
            <a:fld id="{849B41AE-0486-224E-BA2D-9B5CC3CAAC56}" type="slidenum">
              <a:rPr lang="en-US" smtClean="0"/>
              <a:t>13</a:t>
            </a:fld>
            <a:endParaRPr lang="en-US"/>
          </a:p>
        </p:txBody>
      </p:sp>
    </p:spTree>
    <p:extLst>
      <p:ext uri="{BB962C8B-B14F-4D97-AF65-F5344CB8AC3E}">
        <p14:creationId xmlns:p14="http://schemas.microsoft.com/office/powerpoint/2010/main" val="604298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1038" y="2130425"/>
            <a:ext cx="7777162" cy="1470025"/>
          </a:xfrm>
        </p:spPr>
        <p:txBody>
          <a:bodyPr lIns="0" tIns="0" rIns="0" bIns="0" anchor="t">
            <a:normAutofit/>
          </a:bodyPr>
          <a:lstStyle>
            <a:lvl1pPr algn="l">
              <a:defRPr sz="3600" b="0">
                <a:solidFill>
                  <a:schemeClr val="tx1"/>
                </a:solidFill>
                <a:latin typeface="Palatino Linotype"/>
                <a:cs typeface="Palatino Linotype"/>
              </a:defRPr>
            </a:lvl1pPr>
          </a:lstStyle>
          <a:p>
            <a:r>
              <a:rPr lang="en-US"/>
              <a:t>Click to edit Master title style</a:t>
            </a:r>
          </a:p>
        </p:txBody>
      </p:sp>
      <p:sp>
        <p:nvSpPr>
          <p:cNvPr id="3" name="Subtitle 2"/>
          <p:cNvSpPr>
            <a:spLocks noGrp="1"/>
          </p:cNvSpPr>
          <p:nvPr>
            <p:ph type="subTitle" idx="1"/>
          </p:nvPr>
        </p:nvSpPr>
        <p:spPr>
          <a:xfrm>
            <a:off x="685800" y="3886200"/>
            <a:ext cx="7772400" cy="1752600"/>
          </a:xfrm>
        </p:spPr>
        <p:txBody>
          <a:bodyPr lIns="0" bIns="0">
            <a:normAutofit/>
          </a:bodyPr>
          <a:lstStyle>
            <a:lvl1pPr marL="0" indent="0" algn="l">
              <a:buNone/>
              <a:defRPr sz="1800" b="1" i="0">
                <a:solidFill>
                  <a:schemeClr val="tx1">
                    <a:tint val="75000"/>
                  </a:schemeClr>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3"/>
          <p:cNvSpPr>
            <a:spLocks noGrp="1"/>
          </p:cNvSpPr>
          <p:nvPr>
            <p:ph type="dt" sz="half" idx="2"/>
          </p:nvPr>
        </p:nvSpPr>
        <p:spPr>
          <a:xfrm>
            <a:off x="685800" y="6495561"/>
            <a:ext cx="909770" cy="365125"/>
          </a:xfrm>
          <a:prstGeom prst="rect">
            <a:avLst/>
          </a:prstGeom>
        </p:spPr>
        <p:txBody>
          <a:bodyPr vert="horz" lIns="0" tIns="0" rIns="0" bIns="0" rtlCol="0" anchor="t"/>
          <a:lstStyle>
            <a:lvl1pPr algn="l">
              <a:defRPr sz="1200">
                <a:solidFill>
                  <a:schemeClr val="tx1">
                    <a:tint val="75000"/>
                  </a:schemeClr>
                </a:solidFill>
              </a:defRPr>
            </a:lvl1pPr>
          </a:lstStyle>
          <a:p>
            <a:fld id="{361CA9F5-08A3-ED47-8532-50676250E997}" type="datetime1">
              <a:rPr lang="en-CA" smtClean="0"/>
              <a:t>2022-04-19</a:t>
            </a:fld>
            <a:endParaRPr lang="en-US"/>
          </a:p>
        </p:txBody>
      </p:sp>
      <p:sp>
        <p:nvSpPr>
          <p:cNvPr id="9" name="Footer Placeholder 4"/>
          <p:cNvSpPr>
            <a:spLocks noGrp="1"/>
          </p:cNvSpPr>
          <p:nvPr>
            <p:ph type="ftr" sz="quarter" idx="3"/>
          </p:nvPr>
        </p:nvSpPr>
        <p:spPr>
          <a:xfrm>
            <a:off x="1318787" y="6495561"/>
            <a:ext cx="3177013" cy="365125"/>
          </a:xfrm>
          <a:prstGeom prst="rect">
            <a:avLst/>
          </a:prstGeom>
        </p:spPr>
        <p:txBody>
          <a:bodyPr vert="horz" lIns="0" tIns="0" rIns="0" bIns="0" rtlCol="0" anchor="t"/>
          <a:lstStyle>
            <a:lvl1pPr algn="l">
              <a:defRPr sz="1200">
                <a:solidFill>
                  <a:schemeClr val="tx1">
                    <a:tint val="75000"/>
                  </a:schemeClr>
                </a:solidFill>
              </a:defRPr>
            </a:lvl1pPr>
          </a:lstStyle>
          <a:p>
            <a:endParaRPr lang="en-US"/>
          </a:p>
        </p:txBody>
      </p:sp>
      <p:sp>
        <p:nvSpPr>
          <p:cNvPr id="10" name="Slide Number Placeholder 5"/>
          <p:cNvSpPr>
            <a:spLocks noGrp="1"/>
          </p:cNvSpPr>
          <p:nvPr>
            <p:ph type="sldNum" sz="quarter" idx="4"/>
          </p:nvPr>
        </p:nvSpPr>
        <p:spPr>
          <a:xfrm>
            <a:off x="6553200" y="6495561"/>
            <a:ext cx="1904949" cy="365125"/>
          </a:xfrm>
          <a:prstGeom prst="rect">
            <a:avLst/>
          </a:prstGeom>
        </p:spPr>
        <p:txBody>
          <a:bodyPr vert="horz" lIns="0" tIns="0" rIns="0" bIns="0" rtlCol="0" anchor="t"/>
          <a:lstStyle>
            <a:lvl1pPr algn="r">
              <a:defRPr sz="1200">
                <a:solidFill>
                  <a:schemeClr val="tx1">
                    <a:tint val="75000"/>
                  </a:schemeClr>
                </a:solidFill>
              </a:defRPr>
            </a:lvl1pPr>
          </a:lstStyle>
          <a:p>
            <a:fld id="{10537617-F04D-2D48-8B5D-62F0364B9B54}"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817687"/>
            <a:ext cx="2057400" cy="44836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817687"/>
            <a:ext cx="6019800" cy="44836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310717-7B94-5048-AA05-FD88E79D08F3}" type="datetime1">
              <a:rPr lang="en-CA" smtClean="0"/>
              <a:t>2022-04-19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p:cNvSpPr>
            <a:spLocks noGrp="1"/>
          </p:cNvSpPr>
          <p:nvPr>
            <p:ph idx="1"/>
          </p:nvPr>
        </p:nvSpPr>
        <p:spPr/>
        <p:txBody>
          <a:bodyPr lIns="0" tIns="0" rIns="0" bIns="0"/>
          <a:lstStyle>
            <a:lvl1pPr marL="228600" indent="-228600">
              <a:defRPr sz="2400">
                <a:latin typeface="Palatino Linotype"/>
                <a:cs typeface="Palatino Linotype"/>
              </a:defRPr>
            </a:lvl1pPr>
            <a:lvl2pPr marL="455613" indent="-227013">
              <a:defRPr sz="2400">
                <a:latin typeface="Palatino Linotype"/>
                <a:cs typeface="Palatino Linotype"/>
              </a:defRPr>
            </a:lvl2pPr>
            <a:lvl3pPr marL="684213" indent="-228600">
              <a:defRPr sz="2400">
                <a:latin typeface="Palatino Linotype"/>
                <a:cs typeface="Palatino Linotype"/>
              </a:defRPr>
            </a:lvl3pPr>
            <a:lvl4pPr marL="911225" indent="-227013">
              <a:defRPr>
                <a:latin typeface="Palatino Linotype"/>
                <a:cs typeface="Palatino Linotype"/>
              </a:defRPr>
            </a:lvl4pPr>
            <a:lvl5pPr marL="1139825" indent="-228600">
              <a:defRPr>
                <a:latin typeface="Palatino Linotype"/>
                <a:cs typeface="Palatino Linotyp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1ABB56-E696-374A-BEFE-EE8F655E0E8D}" type="datetime1">
              <a:rPr lang="en-CA" smtClean="0"/>
              <a:t>2022-04-19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4406900"/>
            <a:ext cx="7808913" cy="1362075"/>
          </a:xfrm>
        </p:spPr>
        <p:txBody>
          <a:bodyPr anchor="t">
            <a:normAutofit/>
          </a:bodyPr>
          <a:lstStyle>
            <a:lvl1pPr algn="l">
              <a:defRPr sz="3600" b="0" i="0" cap="none">
                <a:solidFill>
                  <a:schemeClr val="tx1"/>
                </a:solidFill>
                <a:latin typeface="Palatino Linotype"/>
                <a:cs typeface="Palatino Linotype"/>
              </a:defRPr>
            </a:lvl1pPr>
          </a:lstStyle>
          <a:p>
            <a:r>
              <a:rPr lang="en-US"/>
              <a:t>Click to edit Master title style</a:t>
            </a:r>
          </a:p>
        </p:txBody>
      </p:sp>
      <p:sp>
        <p:nvSpPr>
          <p:cNvPr id="3" name="Text Placeholder 2"/>
          <p:cNvSpPr>
            <a:spLocks noGrp="1"/>
          </p:cNvSpPr>
          <p:nvPr>
            <p:ph type="body" idx="1"/>
          </p:nvPr>
        </p:nvSpPr>
        <p:spPr>
          <a:xfrm>
            <a:off x="681038" y="2906713"/>
            <a:ext cx="7813675" cy="1400017"/>
          </a:xfrm>
        </p:spPr>
        <p:txBody>
          <a:bodyPr lIns="0" tIns="0" rIns="0" bIns="0" anchor="b"/>
          <a:lstStyle>
            <a:lvl1pPr marL="0" indent="0">
              <a:buNone/>
              <a:defRPr sz="2000" b="1">
                <a:solidFill>
                  <a:schemeClr val="tx1">
                    <a:tint val="75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70264F-0F1F-3746-9D7A-0EA1A4C793A8}" type="datetime1">
              <a:rPr lang="en-CA" smtClean="0"/>
              <a:t>2022-04-19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1038" y="1817158"/>
            <a:ext cx="3814762" cy="4414838"/>
          </a:xfrm>
        </p:spPr>
        <p:txBody>
          <a:bodyPr lIns="0" tIns="0" rIns="0" bIns="0"/>
          <a:lstStyle>
            <a:lvl1pPr>
              <a:defRPr sz="2400" b="0" i="0">
                <a:latin typeface="Palatino Linotype"/>
                <a:cs typeface="Palatino Linotype"/>
              </a:defRPr>
            </a:lvl1pPr>
            <a:lvl2pPr>
              <a:defRPr sz="2400" b="0" i="0">
                <a:latin typeface="Palatino Linotype"/>
                <a:cs typeface="Palatino Linotype"/>
              </a:defRPr>
            </a:lvl2pPr>
            <a:lvl3pPr>
              <a:defRPr sz="1800" b="0" i="0">
                <a:latin typeface="Palatino Linotype"/>
                <a:cs typeface="Palatino Linotype"/>
              </a:defRPr>
            </a:lvl3pPr>
            <a:lvl4pPr>
              <a:defRPr sz="1800" b="0" i="0">
                <a:latin typeface="Palatino Linotype"/>
                <a:cs typeface="Palatino Linotype"/>
              </a:defRPr>
            </a:lvl4pPr>
            <a:lvl5pPr>
              <a:defRPr sz="1800" b="0" i="0">
                <a:latin typeface="Palatino Linotype"/>
                <a:cs typeface="Palatino Linotyp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2990" y="1817158"/>
            <a:ext cx="3883809" cy="4414838"/>
          </a:xfrm>
        </p:spPr>
        <p:txBody>
          <a:bodyPr lIns="0" tIns="0" rIns="0"/>
          <a:lstStyle>
            <a:lvl1pPr>
              <a:defRPr sz="2400" b="0" i="0">
                <a:latin typeface="Palatino Linotype"/>
                <a:cs typeface="Palatino Linotype"/>
              </a:defRPr>
            </a:lvl1pPr>
            <a:lvl2pPr>
              <a:defRPr sz="2400" b="0" i="0">
                <a:latin typeface="Palatino Linotype"/>
                <a:cs typeface="Palatino Linotype"/>
              </a:defRPr>
            </a:lvl2pPr>
            <a:lvl3pPr>
              <a:defRPr sz="1800" b="0" i="0">
                <a:latin typeface="Palatino Linotype"/>
                <a:cs typeface="Palatino Linotype"/>
              </a:defRPr>
            </a:lvl3pPr>
            <a:lvl4pPr>
              <a:defRPr sz="1800" b="0" i="0">
                <a:latin typeface="Palatino Linotype"/>
                <a:cs typeface="Palatino Linotype"/>
              </a:defRPr>
            </a:lvl4pPr>
            <a:lvl5pPr>
              <a:defRPr sz="1800" b="0" i="0">
                <a:latin typeface="Palatino Linotype"/>
                <a:cs typeface="Palatino Linotyp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4D5AC8-B886-7D4C-BB34-A3F8C5E612CE}" type="datetime1">
              <a:rPr lang="en-CA" smtClean="0"/>
              <a:t>2022-04-19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ED7753-0BFE-8B45-B008-B9954C722066}" type="datetime1">
              <a:rPr lang="en-CA" smtClean="0"/>
              <a:t>2022-04-19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EA2CB-5B62-284F-8163-99786ECD5ACC}" type="datetime1">
              <a:rPr lang="en-CA" smtClean="0"/>
              <a:t>2022-04-19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1038" y="1278176"/>
            <a:ext cx="2784475" cy="887398"/>
          </a:xfrm>
        </p:spPr>
        <p:txBody>
          <a:bodyPr anchor="b">
            <a:normAutofit/>
          </a:bodyPr>
          <a:lstStyle>
            <a:lvl1pPr algn="l">
              <a:defRPr sz="1800" b="1"/>
            </a:lvl1pPr>
          </a:lstStyle>
          <a:p>
            <a:r>
              <a:rPr lang="en-US"/>
              <a:t>Click to edit Master title style</a:t>
            </a:r>
          </a:p>
        </p:txBody>
      </p:sp>
      <p:sp>
        <p:nvSpPr>
          <p:cNvPr id="3" name="Content Placeholder 2"/>
          <p:cNvSpPr>
            <a:spLocks noGrp="1"/>
          </p:cNvSpPr>
          <p:nvPr>
            <p:ph idx="1"/>
          </p:nvPr>
        </p:nvSpPr>
        <p:spPr>
          <a:xfrm>
            <a:off x="3575050" y="1816832"/>
            <a:ext cx="5111750" cy="4529138"/>
          </a:xfrm>
        </p:spPr>
        <p:txBody>
          <a:bodyPr/>
          <a:lstStyle>
            <a:lvl1pPr>
              <a:defRPr sz="24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1038" y="2295831"/>
            <a:ext cx="2784475" cy="40501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507589-047C-FD49-A9EB-CF5812AAFC61}" type="datetime1">
              <a:rPr lang="en-CA" smtClean="0"/>
              <a:t>2022-04-19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505022"/>
            <a:ext cx="5486400" cy="566738"/>
          </a:xfrm>
        </p:spPr>
        <p:txBody>
          <a:bodyPr anchor="b"/>
          <a:lstStyle>
            <a:lvl1pPr algn="l">
              <a:defRPr sz="2000" b="0">
                <a:solidFill>
                  <a:schemeClr val="tx1"/>
                </a:solidFill>
                <a:latin typeface="Palatino Linotype"/>
                <a:cs typeface="Palatino Linotype"/>
              </a:defRPr>
            </a:lvl1pPr>
          </a:lstStyle>
          <a:p>
            <a:r>
              <a:rPr lang="en-US"/>
              <a:t>Click to edit Master title style</a:t>
            </a:r>
          </a:p>
        </p:txBody>
      </p:sp>
      <p:sp>
        <p:nvSpPr>
          <p:cNvPr id="3" name="Picture Placeholder 2"/>
          <p:cNvSpPr>
            <a:spLocks noGrp="1"/>
          </p:cNvSpPr>
          <p:nvPr>
            <p:ph type="pic" idx="1"/>
          </p:nvPr>
        </p:nvSpPr>
        <p:spPr>
          <a:xfrm>
            <a:off x="685800" y="1817688"/>
            <a:ext cx="7772349" cy="38211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6071760"/>
            <a:ext cx="5486400" cy="804862"/>
          </a:xfrm>
        </p:spPr>
        <p:txBody>
          <a:bodyPr/>
          <a:lstStyle>
            <a:lvl1pPr marL="0" indent="0">
              <a:buNone/>
              <a:defRPr sz="1400" b="1" i="0">
                <a:latin typeface="Calibri"/>
                <a:cs typeface="Calibri"/>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D795A2-8704-BC4E-9D75-4382D889C0BD}" type="datetime1">
              <a:rPr lang="en-CA" smtClean="0"/>
              <a:t>2022-04-19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1038" y="1817688"/>
            <a:ext cx="8005762" cy="45080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5AF2B7-E93A-DE47-A46D-81756718D893}" type="datetime1">
              <a:rPr lang="en-CA" smtClean="0"/>
              <a:t>2022-04-19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537617-F04D-2D48-8B5D-62F0364B9B5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695E247-86B5-FF4D-B03E-72FF32F0A047}"/>
              </a:ext>
            </a:extLst>
          </p:cNvPr>
          <p:cNvPicPr>
            <a:picLocks noChangeAspect="1"/>
          </p:cNvPicPr>
          <p:nvPr userDrawn="1"/>
        </p:nvPicPr>
        <p:blipFill>
          <a:blip r:embed="rId12"/>
          <a:stretch>
            <a:fillRect/>
          </a:stretch>
        </p:blipFill>
        <p:spPr>
          <a:xfrm>
            <a:off x="0" y="2686"/>
            <a:ext cx="9144000" cy="6858000"/>
          </a:xfrm>
          <a:prstGeom prst="rect">
            <a:avLst/>
          </a:prstGeom>
        </p:spPr>
      </p:pic>
      <p:sp>
        <p:nvSpPr>
          <p:cNvPr id="2" name="Title Placeholder 1"/>
          <p:cNvSpPr>
            <a:spLocks noGrp="1"/>
          </p:cNvSpPr>
          <p:nvPr>
            <p:ph type="title"/>
          </p:nvPr>
        </p:nvSpPr>
        <p:spPr>
          <a:xfrm>
            <a:off x="681038" y="0"/>
            <a:ext cx="6122987" cy="944387"/>
          </a:xfrm>
          <a:prstGeom prst="rect">
            <a:avLst/>
          </a:prstGeom>
        </p:spPr>
        <p:txBody>
          <a:bodyPr vert="horz" lIns="0" tIns="45720" rIns="91440" bIns="0" rtlCol="0" anchor="ctr">
            <a:normAutofit/>
          </a:bodyPr>
          <a:lstStyle/>
          <a:p>
            <a:r>
              <a:rPr lang="en-US"/>
              <a:t>Click to edit Master title style</a:t>
            </a:r>
          </a:p>
        </p:txBody>
      </p:sp>
      <p:sp>
        <p:nvSpPr>
          <p:cNvPr id="3" name="Text Placeholder 2"/>
          <p:cNvSpPr>
            <a:spLocks noGrp="1"/>
          </p:cNvSpPr>
          <p:nvPr>
            <p:ph type="body" idx="1"/>
          </p:nvPr>
        </p:nvSpPr>
        <p:spPr>
          <a:xfrm>
            <a:off x="681038" y="1817688"/>
            <a:ext cx="8005762" cy="4308475"/>
          </a:xfrm>
          <a:prstGeom prst="rect">
            <a:avLst/>
          </a:prstGeom>
        </p:spPr>
        <p:txBody>
          <a:bodyPr vert="horz" lIns="0" tIns="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95561"/>
            <a:ext cx="909770" cy="365125"/>
          </a:xfrm>
          <a:prstGeom prst="rect">
            <a:avLst/>
          </a:prstGeom>
        </p:spPr>
        <p:txBody>
          <a:bodyPr vert="horz" lIns="0" tIns="0" rIns="0" bIns="0" rtlCol="0" anchor="t"/>
          <a:lstStyle>
            <a:lvl1pPr algn="l">
              <a:defRPr sz="1200">
                <a:solidFill>
                  <a:schemeClr val="tx1">
                    <a:tint val="75000"/>
                  </a:schemeClr>
                </a:solidFill>
              </a:defRPr>
            </a:lvl1pPr>
          </a:lstStyle>
          <a:p>
            <a:fld id="{F62CF5CC-849B-8D44-AE3E-2A920737DD27}" type="datetime1">
              <a:rPr lang="en-CA" smtClean="0"/>
              <a:t>2022-04-19</a:t>
            </a:fld>
            <a:endParaRPr lang="en-US"/>
          </a:p>
        </p:txBody>
      </p:sp>
      <p:sp>
        <p:nvSpPr>
          <p:cNvPr id="5" name="Footer Placeholder 4"/>
          <p:cNvSpPr>
            <a:spLocks noGrp="1"/>
          </p:cNvSpPr>
          <p:nvPr>
            <p:ph type="ftr" sz="quarter" idx="3"/>
          </p:nvPr>
        </p:nvSpPr>
        <p:spPr>
          <a:xfrm>
            <a:off x="1318787" y="6495561"/>
            <a:ext cx="3177013" cy="365125"/>
          </a:xfrm>
          <a:prstGeom prst="rect">
            <a:avLst/>
          </a:prstGeom>
        </p:spPr>
        <p:txBody>
          <a:bodyPr vert="horz" lIns="0" tIns="0" rIns="0" bIns="0" rtlCol="0" anchor="t"/>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495561"/>
            <a:ext cx="1904949" cy="365125"/>
          </a:xfrm>
          <a:prstGeom prst="rect">
            <a:avLst/>
          </a:prstGeom>
        </p:spPr>
        <p:txBody>
          <a:bodyPr vert="horz" lIns="0" tIns="0" rIns="0" bIns="0" rtlCol="0" anchor="t"/>
          <a:lstStyle>
            <a:lvl1pPr algn="r">
              <a:defRPr sz="1200">
                <a:solidFill>
                  <a:schemeClr val="tx1">
                    <a:tint val="75000"/>
                  </a:schemeClr>
                </a:solidFill>
              </a:defRPr>
            </a:lvl1pPr>
          </a:lstStyle>
          <a:p>
            <a:fld id="{10537617-F04D-2D48-8B5D-62F0364B9B5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Lst>
  <p:hf hdr="0" ftr="0" dt="0"/>
  <p:txStyles>
    <p:titleStyle>
      <a:lvl1pPr algn="l" defTabSz="457200" rtl="0" eaLnBrk="1" latinLnBrk="0" hangingPunct="1">
        <a:lnSpc>
          <a:spcPts val="2400"/>
        </a:lnSpc>
        <a:spcBef>
          <a:spcPct val="0"/>
        </a:spcBef>
        <a:buNone/>
        <a:defRPr sz="2400" b="1" kern="1200">
          <a:solidFill>
            <a:schemeClr val="accent1"/>
          </a:solidFill>
          <a:latin typeface="+mj-lt"/>
          <a:ea typeface="+mj-ea"/>
          <a:cs typeface="+mj-cs"/>
        </a:defRPr>
      </a:lvl1pPr>
    </p:titleStyle>
    <p:bodyStyle>
      <a:lvl1pPr marL="228600" indent="-228600" algn="l" defTabSz="457200" rtl="0" eaLnBrk="1" latinLnBrk="0" hangingPunct="1">
        <a:spcBef>
          <a:spcPct val="20000"/>
        </a:spcBef>
        <a:buFont typeface="Arial"/>
        <a:buChar char="•"/>
        <a:defRPr sz="2400" b="0" i="0" kern="1200">
          <a:solidFill>
            <a:schemeClr val="tx1"/>
          </a:solidFill>
          <a:latin typeface="Palatino Linotype"/>
          <a:ea typeface="+mn-ea"/>
          <a:cs typeface="Palatino Linotype"/>
        </a:defRPr>
      </a:lvl1pPr>
      <a:lvl2pPr marL="455613" indent="-227013" algn="l" defTabSz="457200" rtl="0" eaLnBrk="1" latinLnBrk="0" hangingPunct="1">
        <a:spcBef>
          <a:spcPct val="20000"/>
        </a:spcBef>
        <a:buFont typeface="Arial"/>
        <a:buChar char="–"/>
        <a:defRPr sz="2400" b="0" i="0" kern="1200">
          <a:solidFill>
            <a:schemeClr val="tx1"/>
          </a:solidFill>
          <a:latin typeface="Palatino Linotype"/>
          <a:ea typeface="+mn-ea"/>
          <a:cs typeface="Palatino Linotype"/>
        </a:defRPr>
      </a:lvl2pPr>
      <a:lvl3pPr marL="684213" indent="-228600" algn="l" defTabSz="457200" rtl="0" eaLnBrk="1" latinLnBrk="0" hangingPunct="1">
        <a:spcBef>
          <a:spcPct val="20000"/>
        </a:spcBef>
        <a:buFont typeface="Arial"/>
        <a:buChar char="•"/>
        <a:defRPr sz="2400" b="0" i="0" kern="1200">
          <a:solidFill>
            <a:schemeClr val="tx1"/>
          </a:solidFill>
          <a:latin typeface="Palatino Linotype"/>
          <a:ea typeface="+mn-ea"/>
          <a:cs typeface="Palatino Linotype"/>
        </a:defRPr>
      </a:lvl3pPr>
      <a:lvl4pPr marL="911225" indent="-227013" algn="l" defTabSz="457200" rtl="0" eaLnBrk="1" latinLnBrk="0" hangingPunct="1">
        <a:spcBef>
          <a:spcPct val="20000"/>
        </a:spcBef>
        <a:buFont typeface="Arial"/>
        <a:buChar char="–"/>
        <a:defRPr sz="2000" b="0" i="0" kern="1200">
          <a:solidFill>
            <a:schemeClr val="tx1"/>
          </a:solidFill>
          <a:latin typeface="Palatino Linotype"/>
          <a:ea typeface="+mn-ea"/>
          <a:cs typeface="Palatino Linotype"/>
        </a:defRPr>
      </a:lvl4pPr>
      <a:lvl5pPr marL="1139825" indent="-228600" algn="l" defTabSz="457200" rtl="0" eaLnBrk="1" latinLnBrk="0" hangingPunct="1">
        <a:spcBef>
          <a:spcPct val="20000"/>
        </a:spcBef>
        <a:buFont typeface="Arial"/>
        <a:buChar char="»"/>
        <a:defRPr sz="2000" b="0" i="0" kern="1200">
          <a:solidFill>
            <a:schemeClr val="tx1"/>
          </a:solidFill>
          <a:latin typeface="Palatino Linotype"/>
          <a:ea typeface="+mn-ea"/>
          <a:cs typeface="Palatino Linotyp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t>CISC 351 Final Presentation</a:t>
            </a:r>
            <a:br>
              <a:rPr lang="en-US"/>
            </a:br>
            <a:br>
              <a:rPr lang="en-US"/>
            </a:br>
            <a:r>
              <a:rPr lang="en-US" sz="2000"/>
              <a:t>April 12, 2022</a:t>
            </a:r>
          </a:p>
        </p:txBody>
      </p:sp>
      <p:sp>
        <p:nvSpPr>
          <p:cNvPr id="3" name="Subtitle 2"/>
          <p:cNvSpPr>
            <a:spLocks noGrp="1"/>
          </p:cNvSpPr>
          <p:nvPr>
            <p:ph type="subTitle" idx="1"/>
          </p:nvPr>
        </p:nvSpPr>
        <p:spPr/>
        <p:txBody>
          <a:bodyPr vert="horz" lIns="0" tIns="0" rIns="91440" bIns="0" rtlCol="0" anchor="t">
            <a:normAutofit/>
          </a:bodyPr>
          <a:lstStyle/>
          <a:p>
            <a:pPr algn="r"/>
            <a:r>
              <a:rPr lang="en-US" dirty="0"/>
              <a:t>Group 8</a:t>
            </a:r>
          </a:p>
          <a:p>
            <a:pPr algn="r"/>
            <a:r>
              <a:rPr lang="en-US" dirty="0"/>
              <a:t> </a:t>
            </a:r>
            <a:r>
              <a:rPr lang="en-CA" dirty="0"/>
              <a:t>Stuart Finley, 10147762</a:t>
            </a:r>
            <a:endParaRPr lang="en-US" dirty="0"/>
          </a:p>
          <a:p>
            <a:pPr algn="r"/>
            <a:r>
              <a:rPr lang="en-CA" dirty="0" err="1"/>
              <a:t>Eissa</a:t>
            </a:r>
            <a:r>
              <a:rPr lang="en-CA" dirty="0"/>
              <a:t> Khan, 20082302</a:t>
            </a:r>
            <a:endParaRPr lang="en-US" dirty="0"/>
          </a:p>
          <a:p>
            <a:pPr algn="r"/>
            <a:r>
              <a:rPr lang="en-CA" dirty="0"/>
              <a:t>Yun(Ivy) You, 20164288</a:t>
            </a:r>
            <a:endParaRPr lang="en-US" dirty="0"/>
          </a:p>
          <a:p>
            <a:pPr algn="r"/>
            <a:r>
              <a:rPr lang="en-CA" dirty="0"/>
              <a:t>Liguang(Lee) Zhang, 10179204</a:t>
            </a:r>
          </a:p>
          <a:p>
            <a:pPr algn="r"/>
            <a:endParaRPr lang="en-CA" dirty="0"/>
          </a:p>
          <a:p>
            <a:pPr algn="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F1BD7-EC62-4823-8084-4B3590F5EFF9}"/>
              </a:ext>
            </a:extLst>
          </p:cNvPr>
          <p:cNvSpPr>
            <a:spLocks noGrp="1"/>
          </p:cNvSpPr>
          <p:nvPr>
            <p:ph idx="1"/>
          </p:nvPr>
        </p:nvSpPr>
        <p:spPr/>
        <p:txBody>
          <a:bodyPr vert="horz" lIns="0" tIns="0" rIns="0" bIns="0" rtlCol="0" anchor="t">
            <a:normAutofit/>
          </a:bodyPr>
          <a:lstStyle/>
          <a:p>
            <a:r>
              <a:rPr lang="en-US"/>
              <a:t>Data analytics is reliant on the process of collecting relevant data, deploying appropriate models and ensuring models work within the domain of choice </a:t>
            </a:r>
          </a:p>
          <a:p>
            <a:r>
              <a:rPr lang="en-US"/>
              <a:t>The process used for our analysis is</a:t>
            </a:r>
          </a:p>
          <a:p>
            <a:pPr lvl="3" indent="-226695"/>
            <a:r>
              <a:rPr lang="en-US"/>
              <a:t>Data preprocessing</a:t>
            </a:r>
          </a:p>
          <a:p>
            <a:pPr lvl="3" indent="-226695"/>
            <a:r>
              <a:rPr lang="en-US"/>
              <a:t>Feature engineering</a:t>
            </a:r>
          </a:p>
          <a:p>
            <a:pPr lvl="3" indent="-226695"/>
            <a:r>
              <a:rPr lang="en-US"/>
              <a:t>sentiment analysis</a:t>
            </a:r>
          </a:p>
          <a:p>
            <a:pPr lvl="3" indent="-226695"/>
            <a:r>
              <a:rPr lang="en-US"/>
              <a:t>Building models</a:t>
            </a:r>
          </a:p>
          <a:p>
            <a:pPr lvl="3" indent="-226695"/>
            <a:r>
              <a:rPr lang="en-US"/>
              <a:t>Deploying models </a:t>
            </a:r>
          </a:p>
          <a:p>
            <a:pPr lvl="3" indent="-226695"/>
            <a:r>
              <a:rPr lang="en-US"/>
              <a:t>Visualization </a:t>
            </a:r>
          </a:p>
          <a:p>
            <a:endParaRPr lang="en-US"/>
          </a:p>
          <a:p>
            <a:endParaRPr lang="en-US"/>
          </a:p>
        </p:txBody>
      </p:sp>
      <p:sp>
        <p:nvSpPr>
          <p:cNvPr id="5" name="Title 4">
            <a:extLst>
              <a:ext uri="{FF2B5EF4-FFF2-40B4-BE49-F238E27FC236}">
                <a16:creationId xmlns:a16="http://schemas.microsoft.com/office/drawing/2014/main" id="{9421EFEF-74BC-4DA4-98E9-705BB96C1E01}"/>
              </a:ext>
            </a:extLst>
          </p:cNvPr>
          <p:cNvSpPr>
            <a:spLocks noGrp="1"/>
          </p:cNvSpPr>
          <p:nvPr>
            <p:ph type="title"/>
          </p:nvPr>
        </p:nvSpPr>
        <p:spPr>
          <a:xfrm>
            <a:off x="432000" y="118800"/>
            <a:ext cx="6122987" cy="944387"/>
          </a:xfrm>
        </p:spPr>
        <p:txBody>
          <a:bodyPr>
            <a:normAutofit/>
          </a:bodyPr>
          <a:lstStyle/>
          <a:p>
            <a:r>
              <a:rPr lang="en-US" sz="2800">
                <a:cs typeface="Calibri"/>
              </a:rPr>
              <a:t>Methodology </a:t>
            </a:r>
            <a:endParaRPr lang="en-US" sz="2800"/>
          </a:p>
        </p:txBody>
      </p:sp>
      <p:sp>
        <p:nvSpPr>
          <p:cNvPr id="2" name="Slide Number Placeholder 1">
            <a:extLst>
              <a:ext uri="{FF2B5EF4-FFF2-40B4-BE49-F238E27FC236}">
                <a16:creationId xmlns:a16="http://schemas.microsoft.com/office/drawing/2014/main" id="{712C8EF8-203E-C24C-A4A6-56FAF47F806D}"/>
              </a:ext>
            </a:extLst>
          </p:cNvPr>
          <p:cNvSpPr>
            <a:spLocks noGrp="1"/>
          </p:cNvSpPr>
          <p:nvPr>
            <p:ph type="sldNum" sz="quarter" idx="12"/>
          </p:nvPr>
        </p:nvSpPr>
        <p:spPr/>
        <p:txBody>
          <a:bodyPr/>
          <a:lstStyle/>
          <a:p>
            <a:fld id="{10537617-F04D-2D48-8B5D-62F0364B9B54}" type="slidenum">
              <a:rPr lang="en-US" smtClean="0"/>
              <a:pPr/>
              <a:t>9</a:t>
            </a:fld>
            <a:endParaRPr lang="en-US"/>
          </a:p>
        </p:txBody>
      </p:sp>
      <p:pic>
        <p:nvPicPr>
          <p:cNvPr id="4" name="AUDIO_7900">
            <a:hlinkClick r:id="" action="ppaction://media"/>
            <a:extLst>
              <a:ext uri="{FF2B5EF4-FFF2-40B4-BE49-F238E27FC236}">
                <a16:creationId xmlns:a16="http://schemas.microsoft.com/office/drawing/2014/main" id="{C804A893-E3B3-0A07-C5D4-7F8AAFFD46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a:stretch/>
        </p:blipFill>
        <p:spPr>
          <a:xfrm>
            <a:off x="8330399" y="5932800"/>
            <a:ext cx="813599" cy="826312"/>
          </a:xfrm>
          <a:prstGeom prst="rect">
            <a:avLst/>
          </a:prstGeom>
        </p:spPr>
      </p:pic>
    </p:spTree>
    <p:extLst>
      <p:ext uri="{BB962C8B-B14F-4D97-AF65-F5344CB8AC3E}">
        <p14:creationId xmlns:p14="http://schemas.microsoft.com/office/powerpoint/2010/main" val="1596429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7D59A-00BA-4CEA-B4CC-F108C26A37C0}"/>
              </a:ext>
            </a:extLst>
          </p:cNvPr>
          <p:cNvSpPr>
            <a:spLocks noGrp="1"/>
          </p:cNvSpPr>
          <p:nvPr>
            <p:ph idx="1"/>
          </p:nvPr>
        </p:nvSpPr>
        <p:spPr>
          <a:xfrm>
            <a:off x="681038" y="1817688"/>
            <a:ext cx="8005762" cy="4308475"/>
          </a:xfrm>
        </p:spPr>
        <p:txBody>
          <a:bodyPr vert="horz" lIns="0" tIns="0" rIns="0" bIns="0" rtlCol="0" anchor="t">
            <a:normAutofit lnSpcReduction="10000"/>
          </a:bodyPr>
          <a:lstStyle/>
          <a:p>
            <a:r>
              <a:rPr lang="en-US"/>
              <a:t>General machine learning step </a:t>
            </a:r>
          </a:p>
          <a:p>
            <a:pPr marL="455295" lvl="1" indent="-226695"/>
            <a:r>
              <a:rPr lang="en-US">
                <a:ea typeface="宋体"/>
              </a:rPr>
              <a:t>Import dataset </a:t>
            </a:r>
          </a:p>
          <a:p>
            <a:pPr marL="455295" lvl="1" indent="-226695"/>
            <a:r>
              <a:rPr lang="en-US">
                <a:ea typeface="宋体"/>
              </a:rPr>
              <a:t>Select features (user followers, user location, text, date)</a:t>
            </a:r>
          </a:p>
          <a:p>
            <a:pPr marL="455295" lvl="1" indent="-226695"/>
            <a:r>
              <a:rPr lang="en-US">
                <a:ea typeface="宋体"/>
              </a:rPr>
              <a:t>Remove NAN value from “text ” attribute</a:t>
            </a:r>
            <a:endParaRPr lang="en-US"/>
          </a:p>
          <a:p>
            <a:pPr marL="455295" lvl="1" indent="-226695"/>
            <a:r>
              <a:rPr lang="en-US" altLang="zh-CN">
                <a:ea typeface="宋体"/>
              </a:rPr>
              <a:t>Convert date to date format </a:t>
            </a:r>
            <a:endParaRPr lang="en-US">
              <a:ea typeface="宋体"/>
            </a:endParaRPr>
          </a:p>
          <a:p>
            <a:r>
              <a:rPr lang="en-US" altLang="zh-CN">
                <a:ea typeface="宋体"/>
              </a:rPr>
              <a:t>Basic</a:t>
            </a:r>
            <a:r>
              <a:rPr lang="zh-CN" altLang="en-US">
                <a:ea typeface="宋体"/>
              </a:rPr>
              <a:t> </a:t>
            </a:r>
            <a:r>
              <a:rPr lang="en-US" altLang="zh-CN">
                <a:ea typeface="宋体"/>
              </a:rPr>
              <a:t>natural</a:t>
            </a:r>
            <a:r>
              <a:rPr lang="zh-CN" altLang="en-US">
                <a:ea typeface="宋体"/>
              </a:rPr>
              <a:t> </a:t>
            </a:r>
            <a:r>
              <a:rPr lang="en-US" altLang="zh-CN">
                <a:ea typeface="宋体"/>
              </a:rPr>
              <a:t>language</a:t>
            </a:r>
            <a:r>
              <a:rPr lang="zh-CN" altLang="en-US">
                <a:ea typeface="宋体"/>
              </a:rPr>
              <a:t> </a:t>
            </a:r>
            <a:r>
              <a:rPr lang="en-US" altLang="zh-CN">
                <a:ea typeface="宋体"/>
              </a:rPr>
              <a:t>data</a:t>
            </a:r>
            <a:r>
              <a:rPr lang="zh-CN" altLang="en-US">
                <a:ea typeface="宋体"/>
              </a:rPr>
              <a:t> </a:t>
            </a:r>
            <a:r>
              <a:rPr lang="en-US" altLang="zh-CN">
                <a:ea typeface="宋体"/>
              </a:rPr>
              <a:t>preprocessing:</a:t>
            </a:r>
          </a:p>
          <a:p>
            <a:pPr marL="455295" lvl="1" indent="-226695"/>
            <a:r>
              <a:rPr lang="en-US">
                <a:ea typeface="宋体"/>
              </a:rPr>
              <a:t>Word</a:t>
            </a:r>
            <a:r>
              <a:rPr lang="zh-CN" altLang="en-US">
                <a:ea typeface="宋体"/>
              </a:rPr>
              <a:t> </a:t>
            </a:r>
            <a:r>
              <a:rPr lang="en-US">
                <a:ea typeface="宋体"/>
              </a:rPr>
              <a:t>tokenization</a:t>
            </a:r>
            <a:r>
              <a:rPr lang="zh-CN" altLang="en-US">
                <a:ea typeface="宋体"/>
              </a:rPr>
              <a:t> </a:t>
            </a:r>
            <a:endParaRPr lang="en-US" altLang="zh-CN">
              <a:ea typeface="宋体"/>
            </a:endParaRPr>
          </a:p>
          <a:p>
            <a:pPr marL="455295" lvl="1" indent="-226695"/>
            <a:r>
              <a:rPr lang="en-US" altLang="zh-CN">
                <a:ea typeface="宋体"/>
              </a:rPr>
              <a:t>Punctuation,</a:t>
            </a:r>
            <a:r>
              <a:rPr lang="zh-CN" altLang="en-US">
                <a:ea typeface="宋体"/>
              </a:rPr>
              <a:t> </a:t>
            </a:r>
            <a:r>
              <a:rPr lang="en-US" altLang="zh-CN">
                <a:ea typeface="宋体"/>
              </a:rPr>
              <a:t>stop-words</a:t>
            </a:r>
            <a:r>
              <a:rPr lang="zh-CN" altLang="en-US">
                <a:ea typeface="宋体"/>
              </a:rPr>
              <a:t> and common name/location </a:t>
            </a:r>
            <a:r>
              <a:rPr lang="en-US" altLang="zh-CN">
                <a:ea typeface="宋体"/>
              </a:rPr>
              <a:t>removal</a:t>
            </a:r>
          </a:p>
          <a:p>
            <a:pPr marL="455295" lvl="1" indent="-226695"/>
            <a:r>
              <a:rPr lang="en-US" altLang="zh-CN">
                <a:ea typeface="宋体"/>
              </a:rPr>
              <a:t>Stemming</a:t>
            </a:r>
            <a:br>
              <a:rPr lang="en-CA" altLang="zh-CN">
                <a:ea typeface="宋体"/>
              </a:rPr>
            </a:br>
            <a:endParaRPr lang="en-US" altLang="zh-CN"/>
          </a:p>
          <a:p>
            <a:pPr marL="228600" lvl="1" indent="0">
              <a:buNone/>
            </a:pPr>
            <a:endParaRPr lang="en-US" altLang="zh-CN"/>
          </a:p>
        </p:txBody>
      </p:sp>
      <p:sp>
        <p:nvSpPr>
          <p:cNvPr id="5" name="Title 4">
            <a:extLst>
              <a:ext uri="{FF2B5EF4-FFF2-40B4-BE49-F238E27FC236}">
                <a16:creationId xmlns:a16="http://schemas.microsoft.com/office/drawing/2014/main" id="{9CD4FC16-3485-4B32-AB72-0147A90EB68C}"/>
              </a:ext>
            </a:extLst>
          </p:cNvPr>
          <p:cNvSpPr>
            <a:spLocks noGrp="1"/>
          </p:cNvSpPr>
          <p:nvPr>
            <p:ph type="title"/>
          </p:nvPr>
        </p:nvSpPr>
        <p:spPr>
          <a:xfrm>
            <a:off x="430213" y="118800"/>
            <a:ext cx="6122987" cy="944387"/>
          </a:xfrm>
        </p:spPr>
        <p:txBody>
          <a:bodyPr>
            <a:normAutofit/>
          </a:bodyPr>
          <a:lstStyle/>
          <a:p>
            <a:r>
              <a:rPr lang="en-US" sz="2800">
                <a:cs typeface="Calibri"/>
              </a:rPr>
              <a:t>Data Preprocessing </a:t>
            </a:r>
            <a:endParaRPr lang="en-US" sz="2800"/>
          </a:p>
        </p:txBody>
      </p:sp>
      <p:sp>
        <p:nvSpPr>
          <p:cNvPr id="2" name="Slide Number Placeholder 1">
            <a:extLst>
              <a:ext uri="{FF2B5EF4-FFF2-40B4-BE49-F238E27FC236}">
                <a16:creationId xmlns:a16="http://schemas.microsoft.com/office/drawing/2014/main" id="{6D83F8F0-C36D-AF42-8ABE-4374EBF5E424}"/>
              </a:ext>
            </a:extLst>
          </p:cNvPr>
          <p:cNvSpPr>
            <a:spLocks noGrp="1"/>
          </p:cNvSpPr>
          <p:nvPr>
            <p:ph type="sldNum" sz="quarter" idx="12"/>
          </p:nvPr>
        </p:nvSpPr>
        <p:spPr/>
        <p:txBody>
          <a:bodyPr/>
          <a:lstStyle/>
          <a:p>
            <a:fld id="{10537617-F04D-2D48-8B5D-62F0364B9B54}" type="slidenum">
              <a:rPr lang="en-US" smtClean="0"/>
              <a:pPr/>
              <a:t>10</a:t>
            </a:fld>
            <a:endParaRPr lang="en-US"/>
          </a:p>
        </p:txBody>
      </p:sp>
      <p:pic>
        <p:nvPicPr>
          <p:cNvPr id="4" name="datapreprossessing.mp3" descr="datapreprossessing.mp3">
            <a:hlinkClick r:id="" action="ppaction://media"/>
            <a:extLst>
              <a:ext uri="{FF2B5EF4-FFF2-40B4-BE49-F238E27FC236}">
                <a16:creationId xmlns:a16="http://schemas.microsoft.com/office/drawing/2014/main" id="{23EDCBF4-D19C-8E16-D375-E54F9DDE66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0400" y="5936400"/>
            <a:ext cx="812800" cy="812800"/>
          </a:xfrm>
          <a:prstGeom prst="rect">
            <a:avLst/>
          </a:prstGeom>
        </p:spPr>
      </p:pic>
    </p:spTree>
    <p:extLst>
      <p:ext uri="{BB962C8B-B14F-4D97-AF65-F5344CB8AC3E}">
        <p14:creationId xmlns:p14="http://schemas.microsoft.com/office/powerpoint/2010/main" val="291727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C460-E349-0B93-AD11-DB5A4EA7E003}"/>
              </a:ext>
            </a:extLst>
          </p:cNvPr>
          <p:cNvSpPr>
            <a:spLocks noGrp="1"/>
          </p:cNvSpPr>
          <p:nvPr>
            <p:ph type="title"/>
          </p:nvPr>
        </p:nvSpPr>
        <p:spPr>
          <a:xfrm>
            <a:off x="430213" y="101336"/>
            <a:ext cx="6122987" cy="944387"/>
          </a:xfrm>
        </p:spPr>
        <p:txBody>
          <a:bodyPr anchor="ctr">
            <a:normAutofit/>
          </a:bodyPr>
          <a:lstStyle/>
          <a:p>
            <a:r>
              <a:rPr lang="en-US" sz="2800"/>
              <a:t>Feature</a:t>
            </a:r>
            <a:r>
              <a:rPr lang="en-US">
                <a:cs typeface="Calibri"/>
              </a:rPr>
              <a:t> </a:t>
            </a:r>
            <a:r>
              <a:rPr lang="en-US" sz="2800"/>
              <a:t>Engineering - NLTK</a:t>
            </a:r>
            <a:r>
              <a:rPr lang="en-US">
                <a:cs typeface="Calibri"/>
              </a:rPr>
              <a:t> </a:t>
            </a:r>
            <a:endParaRPr lang="zh-CN" altLang="en-US"/>
          </a:p>
        </p:txBody>
      </p:sp>
      <p:sp>
        <p:nvSpPr>
          <p:cNvPr id="3" name="Content Placeholder 2">
            <a:extLst>
              <a:ext uri="{FF2B5EF4-FFF2-40B4-BE49-F238E27FC236}">
                <a16:creationId xmlns:a16="http://schemas.microsoft.com/office/drawing/2014/main" id="{A3616CEF-02E7-4915-5578-3458DFE44173}"/>
              </a:ext>
            </a:extLst>
          </p:cNvPr>
          <p:cNvSpPr>
            <a:spLocks noGrp="1"/>
          </p:cNvSpPr>
          <p:nvPr>
            <p:ph sz="half" idx="1"/>
          </p:nvPr>
        </p:nvSpPr>
        <p:spPr>
          <a:xfrm>
            <a:off x="685851" y="2080723"/>
            <a:ext cx="7777111" cy="4414838"/>
          </a:xfrm>
        </p:spPr>
        <p:txBody>
          <a:bodyPr vert="horz" lIns="0" tIns="0" rIns="0" bIns="0" rtlCol="0">
            <a:normAutofit/>
          </a:bodyPr>
          <a:lstStyle/>
          <a:p>
            <a:r>
              <a:rPr lang="en-US" sz="2200"/>
              <a:t>Explored various modeling options to understand the data </a:t>
            </a:r>
          </a:p>
          <a:p>
            <a:r>
              <a:rPr lang="en-US" sz="2200"/>
              <a:t>Using NLTK library for sentiment analysis</a:t>
            </a:r>
          </a:p>
          <a:p>
            <a:pPr lvl="1"/>
            <a:r>
              <a:rPr lang="en-US" sz="2200"/>
              <a:t>NLTK encompasses powerful built-in machine learning operations and contains various utilities</a:t>
            </a:r>
          </a:p>
          <a:p>
            <a:endParaRPr lang="en-US" sz="2200"/>
          </a:p>
          <a:p>
            <a:endParaRPr lang="en-US" sz="2200"/>
          </a:p>
          <a:p>
            <a:endParaRPr lang="en-US" sz="2200"/>
          </a:p>
          <a:p>
            <a:endParaRPr lang="en-US" sz="2200"/>
          </a:p>
        </p:txBody>
      </p:sp>
      <p:sp>
        <p:nvSpPr>
          <p:cNvPr id="4" name="Slide Number Placeholder 3">
            <a:extLst>
              <a:ext uri="{FF2B5EF4-FFF2-40B4-BE49-F238E27FC236}">
                <a16:creationId xmlns:a16="http://schemas.microsoft.com/office/drawing/2014/main" id="{D844036E-2117-44D1-B252-D589D01795C1}"/>
              </a:ext>
            </a:extLst>
          </p:cNvPr>
          <p:cNvSpPr>
            <a:spLocks noGrp="1"/>
          </p:cNvSpPr>
          <p:nvPr>
            <p:ph type="sldNum" sz="quarter" idx="12"/>
          </p:nvPr>
        </p:nvSpPr>
        <p:spPr>
          <a:xfrm>
            <a:off x="6553200" y="6495561"/>
            <a:ext cx="1904949" cy="365125"/>
          </a:xfrm>
        </p:spPr>
        <p:txBody>
          <a:bodyPr anchor="t">
            <a:normAutofit/>
          </a:bodyPr>
          <a:lstStyle/>
          <a:p>
            <a:pPr>
              <a:spcAft>
                <a:spcPts val="600"/>
              </a:spcAft>
            </a:pPr>
            <a:fld id="{10537617-F04D-2D48-8B5D-62F0364B9B54}" type="slidenum">
              <a:rPr lang="en-US"/>
              <a:pPr>
                <a:spcAft>
                  <a:spcPts val="600"/>
                </a:spcAft>
              </a:pPr>
              <a:t>11</a:t>
            </a:fld>
            <a:endParaRPr lang="en-US"/>
          </a:p>
        </p:txBody>
      </p:sp>
      <p:pic>
        <p:nvPicPr>
          <p:cNvPr id="6" name="New Recording 8.m4a" descr="New Recording 8.m4a">
            <a:hlinkClick r:id="" action="ppaction://media"/>
            <a:extLst>
              <a:ext uri="{FF2B5EF4-FFF2-40B4-BE49-F238E27FC236}">
                <a16:creationId xmlns:a16="http://schemas.microsoft.com/office/drawing/2014/main" id="{6471EB44-3603-6CCD-CD38-D26581ACD5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0400" y="5936400"/>
            <a:ext cx="812800" cy="812800"/>
          </a:xfrm>
          <a:prstGeom prst="rect">
            <a:avLst/>
          </a:prstGeom>
        </p:spPr>
      </p:pic>
    </p:spTree>
    <p:extLst>
      <p:ext uri="{BB962C8B-B14F-4D97-AF65-F5344CB8AC3E}">
        <p14:creationId xmlns:p14="http://schemas.microsoft.com/office/powerpoint/2010/main" val="65958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8DEE-042F-9504-0480-CEE56FE49CD2}"/>
              </a:ext>
            </a:extLst>
          </p:cNvPr>
          <p:cNvSpPr>
            <a:spLocks noGrp="1"/>
          </p:cNvSpPr>
          <p:nvPr>
            <p:ph type="title"/>
          </p:nvPr>
        </p:nvSpPr>
        <p:spPr>
          <a:xfrm>
            <a:off x="430213" y="268795"/>
            <a:ext cx="6122987" cy="944387"/>
          </a:xfrm>
        </p:spPr>
        <p:txBody>
          <a:bodyPr anchor="ctr">
            <a:normAutofit/>
          </a:bodyPr>
          <a:lstStyle/>
          <a:p>
            <a:r>
              <a:rPr lang="en-US" sz="2800"/>
              <a:t>Feature Engineering - Data exploration   </a:t>
            </a:r>
            <a:endParaRPr lang="en-US" sz="2800" b="0"/>
          </a:p>
          <a:p>
            <a:endParaRPr lang="en-US"/>
          </a:p>
        </p:txBody>
      </p:sp>
      <p:sp>
        <p:nvSpPr>
          <p:cNvPr id="4" name="Slide Number Placeholder 3">
            <a:extLst>
              <a:ext uri="{FF2B5EF4-FFF2-40B4-BE49-F238E27FC236}">
                <a16:creationId xmlns:a16="http://schemas.microsoft.com/office/drawing/2014/main" id="{47066D2B-155C-AF40-EAC6-5ED2EC1FDA93}"/>
              </a:ext>
            </a:extLst>
          </p:cNvPr>
          <p:cNvSpPr>
            <a:spLocks noGrp="1"/>
          </p:cNvSpPr>
          <p:nvPr>
            <p:ph type="sldNum" sz="quarter" idx="12"/>
          </p:nvPr>
        </p:nvSpPr>
        <p:spPr>
          <a:xfrm>
            <a:off x="6553200" y="6495561"/>
            <a:ext cx="1904949" cy="365125"/>
          </a:xfrm>
        </p:spPr>
        <p:txBody>
          <a:bodyPr anchor="t">
            <a:normAutofit/>
          </a:bodyPr>
          <a:lstStyle/>
          <a:p>
            <a:pPr>
              <a:spcAft>
                <a:spcPts val="600"/>
              </a:spcAft>
            </a:pPr>
            <a:fld id="{10537617-F04D-2D48-8B5D-62F0364B9B54}" type="slidenum">
              <a:rPr lang="en-US"/>
              <a:pPr>
                <a:spcAft>
                  <a:spcPts val="600"/>
                </a:spcAft>
              </a:pPr>
              <a:t>12</a:t>
            </a:fld>
            <a:endParaRPr lang="en-US"/>
          </a:p>
        </p:txBody>
      </p:sp>
      <p:sp>
        <p:nvSpPr>
          <p:cNvPr id="9" name="Content Placeholder 2">
            <a:extLst>
              <a:ext uri="{FF2B5EF4-FFF2-40B4-BE49-F238E27FC236}">
                <a16:creationId xmlns:a16="http://schemas.microsoft.com/office/drawing/2014/main" id="{69F2835B-5E61-07A6-28E1-10CC496D5C03}"/>
              </a:ext>
            </a:extLst>
          </p:cNvPr>
          <p:cNvSpPr>
            <a:spLocks noGrp="1"/>
          </p:cNvSpPr>
          <p:nvPr>
            <p:ph sz="half" idx="1"/>
          </p:nvPr>
        </p:nvSpPr>
        <p:spPr>
          <a:xfrm>
            <a:off x="681038" y="1817158"/>
            <a:ext cx="8106702" cy="4414838"/>
          </a:xfrm>
        </p:spPr>
        <p:txBody>
          <a:bodyPr vert="horz" lIns="0" tIns="0" rIns="0" bIns="0" rtlCol="0">
            <a:normAutofit/>
          </a:bodyPr>
          <a:lstStyle/>
          <a:p>
            <a:r>
              <a:rPr lang="en-CA">
                <a:latin typeface="Palatino Linotype" panose="02040502050505030304" pitchFamily="18" charset="0"/>
                <a:ea typeface="宋体"/>
              </a:rPr>
              <a:t>Using movie dataset from </a:t>
            </a:r>
            <a:r>
              <a:rPr lang="en-US" altLang="zh-CN">
                <a:latin typeface="Palatino Linotype" panose="02040502050505030304" pitchFamily="18" charset="0"/>
                <a:ea typeface="宋体"/>
              </a:rPr>
              <a:t>NLTK</a:t>
            </a:r>
            <a:r>
              <a:rPr lang="zh-CN" altLang="en-US">
                <a:latin typeface="Palatino Linotype" panose="02040502050505030304" pitchFamily="18" charset="0"/>
                <a:ea typeface="宋体"/>
              </a:rPr>
              <a:t> </a:t>
            </a:r>
            <a:r>
              <a:rPr lang="en-CA">
                <a:latin typeface="Palatino Linotype" panose="02040502050505030304" pitchFamily="18" charset="0"/>
                <a:ea typeface="宋体"/>
              </a:rPr>
              <a:t>to find positive and negative words frequency  </a:t>
            </a:r>
          </a:p>
          <a:p>
            <a:r>
              <a:rPr lang="en-US">
                <a:latin typeface="Palatino Linotype" panose="02040502050505030304" pitchFamily="18" charset="0"/>
              </a:rPr>
              <a:t>Remove words that are both classify as positive and negative </a:t>
            </a:r>
          </a:p>
          <a:p>
            <a:r>
              <a:rPr lang="en-US">
                <a:latin typeface="Palatino Linotype" panose="02040502050505030304" pitchFamily="18" charset="0"/>
              </a:rPr>
              <a:t>Extract top 200 frequency positive / negative words from NLTK movie dataset</a:t>
            </a:r>
          </a:p>
          <a:p>
            <a:r>
              <a:rPr lang="en-US">
                <a:latin typeface="Palatino Linotype" panose="02040502050505030304" pitchFamily="18" charset="0"/>
              </a:rPr>
              <a:t>The top 10 trigram are referring to covid availability </a:t>
            </a:r>
            <a:endParaRPr lang="en-US" sz="2200"/>
          </a:p>
          <a:p>
            <a:pPr lvl="1"/>
            <a:endParaRPr lang="en-US" sz="2200"/>
          </a:p>
          <a:p>
            <a:endParaRPr lang="en-US" sz="2200"/>
          </a:p>
          <a:p>
            <a:endParaRPr lang="en-US" sz="2200"/>
          </a:p>
        </p:txBody>
      </p:sp>
      <p:pic>
        <p:nvPicPr>
          <p:cNvPr id="8" name="New Recording 9.m4a" descr="New Recording 9.m4a">
            <a:hlinkClick r:id="" action="ppaction://media"/>
            <a:extLst>
              <a:ext uri="{FF2B5EF4-FFF2-40B4-BE49-F238E27FC236}">
                <a16:creationId xmlns:a16="http://schemas.microsoft.com/office/drawing/2014/main" id="{189DD520-FD51-3302-9631-0B40A4EB146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30400" y="5936400"/>
            <a:ext cx="812800" cy="812800"/>
          </a:xfrm>
          <a:prstGeom prst="rect">
            <a:avLst/>
          </a:prstGeom>
        </p:spPr>
      </p:pic>
      <p:pic>
        <p:nvPicPr>
          <p:cNvPr id="5" name="图片 5" descr="图片包含 文本&#10;&#10;已自动生成说明">
            <a:extLst>
              <a:ext uri="{FF2B5EF4-FFF2-40B4-BE49-F238E27FC236}">
                <a16:creationId xmlns:a16="http://schemas.microsoft.com/office/drawing/2014/main" id="{D674D94B-144A-8FD1-A6EC-34EF1F2D539E}"/>
              </a:ext>
            </a:extLst>
          </p:cNvPr>
          <p:cNvPicPr>
            <a:picLocks noChangeAspect="1"/>
          </p:cNvPicPr>
          <p:nvPr/>
        </p:nvPicPr>
        <p:blipFill>
          <a:blip r:embed="rId5"/>
          <a:stretch>
            <a:fillRect/>
          </a:stretch>
        </p:blipFill>
        <p:spPr>
          <a:xfrm>
            <a:off x="630098" y="4740585"/>
            <a:ext cx="8106702" cy="1195815"/>
          </a:xfrm>
          <a:prstGeom prst="rect">
            <a:avLst/>
          </a:prstGeom>
        </p:spPr>
      </p:pic>
    </p:spTree>
    <p:extLst>
      <p:ext uri="{BB962C8B-B14F-4D97-AF65-F5344CB8AC3E}">
        <p14:creationId xmlns:p14="http://schemas.microsoft.com/office/powerpoint/2010/main" val="173224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F3DD44-2CBE-6207-89CD-E4255E97AF3B}"/>
              </a:ext>
            </a:extLst>
          </p:cNvPr>
          <p:cNvSpPr>
            <a:spLocks noGrp="1"/>
          </p:cNvSpPr>
          <p:nvPr>
            <p:ph type="title"/>
          </p:nvPr>
        </p:nvSpPr>
        <p:spPr>
          <a:xfrm>
            <a:off x="430213" y="96253"/>
            <a:ext cx="6122987" cy="944387"/>
          </a:xfrm>
        </p:spPr>
        <p:txBody>
          <a:bodyPr>
            <a:normAutofit/>
          </a:bodyPr>
          <a:lstStyle/>
          <a:p>
            <a:r>
              <a:rPr lang="zh-CN" altLang="en-US" sz="2800">
                <a:ea typeface="宋体"/>
                <a:cs typeface="Calibri"/>
              </a:rPr>
              <a:t>Feature </a:t>
            </a:r>
            <a:r>
              <a:rPr lang="en-CA" altLang="zh-CN" sz="2800">
                <a:ea typeface="宋体"/>
                <a:cs typeface="Calibri"/>
              </a:rPr>
              <a:t>E</a:t>
            </a:r>
            <a:r>
              <a:rPr lang="zh-CN" altLang="en-US" sz="2800">
                <a:ea typeface="宋体"/>
                <a:cs typeface="Calibri"/>
              </a:rPr>
              <a:t>ngineering</a:t>
            </a:r>
            <a:r>
              <a:rPr lang="en-US" altLang="zh-CN" sz="2800">
                <a:ea typeface="宋体"/>
                <a:cs typeface="Calibri"/>
              </a:rPr>
              <a:t> </a:t>
            </a:r>
            <a:br>
              <a:rPr lang="en-US" altLang="zh-CN" sz="2800">
                <a:ea typeface="宋体"/>
                <a:cs typeface="Calibri"/>
              </a:rPr>
            </a:br>
            <a:r>
              <a:rPr lang="en-US" altLang="zh-CN" sz="2800">
                <a:ea typeface="宋体"/>
                <a:cs typeface="Calibri"/>
              </a:rPr>
              <a:t> Method of </a:t>
            </a:r>
            <a:r>
              <a:rPr lang="zh-CN" altLang="en-US" sz="2800">
                <a:ea typeface="宋体"/>
                <a:cs typeface="Calibri"/>
              </a:rPr>
              <a:t>Extracting </a:t>
            </a:r>
            <a:r>
              <a:rPr lang="en-CA" altLang="zh-CN" sz="2800">
                <a:ea typeface="宋体"/>
                <a:cs typeface="Calibri"/>
              </a:rPr>
              <a:t>F</a:t>
            </a:r>
            <a:r>
              <a:rPr lang="zh-CN" altLang="en-US" sz="2800">
                <a:ea typeface="宋体"/>
                <a:cs typeface="Calibri"/>
              </a:rPr>
              <a:t>eatures</a:t>
            </a:r>
            <a:endParaRPr lang="zh-CN" altLang="en-US" sz="2800"/>
          </a:p>
        </p:txBody>
      </p:sp>
      <p:sp>
        <p:nvSpPr>
          <p:cNvPr id="3" name="内容占位符 2">
            <a:extLst>
              <a:ext uri="{FF2B5EF4-FFF2-40B4-BE49-F238E27FC236}">
                <a16:creationId xmlns:a16="http://schemas.microsoft.com/office/drawing/2014/main" id="{59AE41E0-8742-21A0-FF14-0ADAACF16A43}"/>
              </a:ext>
            </a:extLst>
          </p:cNvPr>
          <p:cNvSpPr>
            <a:spLocks noGrp="1"/>
          </p:cNvSpPr>
          <p:nvPr>
            <p:ph idx="1"/>
          </p:nvPr>
        </p:nvSpPr>
        <p:spPr>
          <a:xfrm>
            <a:off x="477838" y="1817688"/>
            <a:ext cx="8005762" cy="4308475"/>
          </a:xfrm>
        </p:spPr>
        <p:txBody>
          <a:bodyPr vert="horz" lIns="0" tIns="0" rIns="0" bIns="0" rtlCol="0" anchor="t">
            <a:normAutofit/>
          </a:bodyPr>
          <a:lstStyle/>
          <a:p>
            <a:pPr marL="228600" lvl="1" indent="0">
              <a:buNone/>
            </a:pPr>
            <a:r>
              <a:rPr lang="en-CA" altLang="zh-CN">
                <a:ea typeface="宋体"/>
              </a:rPr>
              <a:t>Method 1 </a:t>
            </a:r>
          </a:p>
          <a:p>
            <a:pPr marL="455295" lvl="1" indent="-226695">
              <a:buChar char="•"/>
            </a:pPr>
            <a:r>
              <a:rPr lang="en-CA" altLang="zh-CN">
                <a:ea typeface="宋体"/>
              </a:rPr>
              <a:t>Calculate dimensions using the words labelled as positive and negative</a:t>
            </a:r>
          </a:p>
          <a:p>
            <a:pPr lvl="3" indent="-226695">
              <a:buFont typeface="Arial" panose="020B0604020202020204" pitchFamily="34" charset="0"/>
              <a:buChar char="–"/>
            </a:pPr>
            <a:r>
              <a:rPr lang="en-CA">
                <a:ea typeface="宋体"/>
              </a:rPr>
              <a:t>Mean compound score </a:t>
            </a:r>
          </a:p>
          <a:p>
            <a:pPr lvl="3" indent="-226695">
              <a:buFont typeface="Arial" panose="020B0604020202020204" pitchFamily="34" charset="0"/>
              <a:buChar char="–"/>
            </a:pPr>
            <a:r>
              <a:rPr lang="en-CA">
                <a:ea typeface="宋体"/>
              </a:rPr>
              <a:t>Probability of current comment being positive/negative</a:t>
            </a:r>
            <a:endParaRPr lang="en-US">
              <a:ea typeface="宋体"/>
            </a:endParaRPr>
          </a:p>
          <a:p>
            <a:pPr lvl="3" indent="-226695">
              <a:buFont typeface="Arial" panose="020B0604020202020204" pitchFamily="34" charset="0"/>
              <a:buChar char="–"/>
            </a:pPr>
            <a:r>
              <a:rPr lang="en-CA">
                <a:ea typeface="宋体"/>
              </a:rPr>
              <a:t>Total number of positive/negative words in current text </a:t>
            </a:r>
            <a:endParaRPr lang="en-CA" altLang="zh-CN">
              <a:ea typeface="宋体"/>
            </a:endParaRPr>
          </a:p>
          <a:p>
            <a:pPr marL="455295" lvl="1" indent="-226695">
              <a:buFont typeface="Arial" panose="020B0604020202020204" pitchFamily="34" charset="0"/>
              <a:buChar char="•"/>
            </a:pPr>
            <a:r>
              <a:rPr lang="en-CA">
                <a:ea typeface="宋体"/>
              </a:rPr>
              <a:t>Use five above dimensions to value </a:t>
            </a:r>
            <a:endParaRPr lang="en-CA" altLang="zh-CN">
              <a:ea typeface="宋体"/>
            </a:endParaRPr>
          </a:p>
          <a:p>
            <a:pPr marL="455295" lvl="1" indent="-226695">
              <a:buFont typeface="Arial" panose="020B0604020202020204" pitchFamily="34" charset="0"/>
              <a:buChar char="•"/>
            </a:pPr>
            <a:r>
              <a:rPr lang="en-CA">
                <a:ea typeface="宋体"/>
              </a:rPr>
              <a:t>Give score for each sentence / words</a:t>
            </a:r>
          </a:p>
          <a:p>
            <a:pPr marL="0" indent="0">
              <a:buNone/>
            </a:pPr>
            <a:r>
              <a:rPr lang="en-CA" altLang="zh-CN">
                <a:ea typeface="宋体"/>
              </a:rPr>
              <a:t>   </a:t>
            </a:r>
            <a:r>
              <a:rPr lang="zh-CN" altLang="en-US">
                <a:ea typeface="宋体"/>
              </a:rPr>
              <a:t>Method 2 </a:t>
            </a:r>
          </a:p>
          <a:p>
            <a:pPr lvl="1"/>
            <a:r>
              <a:rPr lang="en-CA" altLang="zh-CN">
                <a:ea typeface="宋体"/>
              </a:rPr>
              <a:t>U</a:t>
            </a:r>
            <a:r>
              <a:rPr lang="zh-CN" altLang="en-US">
                <a:ea typeface="宋体"/>
              </a:rPr>
              <a:t>se 400 words selected before to </a:t>
            </a:r>
            <a:r>
              <a:rPr lang="en-CA" altLang="zh-CN">
                <a:ea typeface="宋体"/>
              </a:rPr>
              <a:t>e</a:t>
            </a:r>
            <a:r>
              <a:rPr lang="zh-CN" altLang="en-US">
                <a:ea typeface="宋体"/>
              </a:rPr>
              <a:t>valu</a:t>
            </a:r>
            <a:r>
              <a:rPr lang="en-CA" altLang="zh-CN">
                <a:ea typeface="宋体"/>
              </a:rPr>
              <a:t>ate</a:t>
            </a:r>
            <a:endParaRPr lang="zh-CN" altLang="en-US">
              <a:ea typeface="宋体"/>
            </a:endParaRPr>
          </a:p>
          <a:p>
            <a:pPr marL="455295" lvl="1" indent="-226695">
              <a:buFont typeface="Arial" panose="020B0604020202020204" pitchFamily="34" charset="0"/>
              <a:buChar char="•"/>
            </a:pPr>
            <a:endParaRPr lang="en-CA" altLang="zh-CN">
              <a:ea typeface="宋体"/>
            </a:endParaRPr>
          </a:p>
          <a:p>
            <a:pPr marL="228600" lvl="1" indent="0">
              <a:buNone/>
            </a:pPr>
            <a:endParaRPr lang="en-US" altLang="zh-CN">
              <a:ea typeface="宋体"/>
            </a:endParaRPr>
          </a:p>
        </p:txBody>
      </p:sp>
      <p:sp>
        <p:nvSpPr>
          <p:cNvPr id="4" name="灯片编号占位符 3">
            <a:extLst>
              <a:ext uri="{FF2B5EF4-FFF2-40B4-BE49-F238E27FC236}">
                <a16:creationId xmlns:a16="http://schemas.microsoft.com/office/drawing/2014/main" id="{3678AF22-93F4-9336-4BFC-38F8E61D92D7}"/>
              </a:ext>
            </a:extLst>
          </p:cNvPr>
          <p:cNvSpPr>
            <a:spLocks noGrp="1"/>
          </p:cNvSpPr>
          <p:nvPr>
            <p:ph type="sldNum" sz="quarter" idx="12"/>
          </p:nvPr>
        </p:nvSpPr>
        <p:spPr/>
        <p:txBody>
          <a:bodyPr/>
          <a:lstStyle/>
          <a:p>
            <a:fld id="{10537617-F04D-2D48-8B5D-62F0364B9B54}" type="slidenum">
              <a:rPr lang="en-US"/>
              <a:pPr/>
              <a:t>13</a:t>
            </a:fld>
            <a:endParaRPr lang="en-US"/>
          </a:p>
        </p:txBody>
      </p:sp>
      <p:pic>
        <p:nvPicPr>
          <p:cNvPr id="5" name="New Recording 10.m4a" descr="New Recording 10.m4a">
            <a:hlinkClick r:id="" action="ppaction://media"/>
            <a:extLst>
              <a:ext uri="{FF2B5EF4-FFF2-40B4-BE49-F238E27FC236}">
                <a16:creationId xmlns:a16="http://schemas.microsoft.com/office/drawing/2014/main" id="{441980EB-982A-72C1-5EBD-AD03C79F81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0400" y="5936400"/>
            <a:ext cx="812800" cy="812800"/>
          </a:xfrm>
          <a:prstGeom prst="rect">
            <a:avLst/>
          </a:prstGeom>
        </p:spPr>
      </p:pic>
    </p:spTree>
    <p:extLst>
      <p:ext uri="{BB962C8B-B14F-4D97-AF65-F5344CB8AC3E}">
        <p14:creationId xmlns:p14="http://schemas.microsoft.com/office/powerpoint/2010/main" val="141211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88A1-4DA4-93D3-640A-DB2DA3644339}"/>
              </a:ext>
            </a:extLst>
          </p:cNvPr>
          <p:cNvSpPr>
            <a:spLocks noGrp="1"/>
          </p:cNvSpPr>
          <p:nvPr>
            <p:ph type="title"/>
          </p:nvPr>
        </p:nvSpPr>
        <p:spPr>
          <a:xfrm>
            <a:off x="760892" y="129396"/>
            <a:ext cx="6122987" cy="944387"/>
          </a:xfrm>
        </p:spPr>
        <p:txBody>
          <a:bodyPr anchor="ctr">
            <a:normAutofit/>
          </a:bodyPr>
          <a:lstStyle/>
          <a:p>
            <a:r>
              <a:rPr lang="en-US" sz="2800"/>
              <a:t>Model Selection</a:t>
            </a:r>
          </a:p>
        </p:txBody>
      </p:sp>
      <p:sp>
        <p:nvSpPr>
          <p:cNvPr id="10" name="Content Placeholder 3">
            <a:extLst>
              <a:ext uri="{FF2B5EF4-FFF2-40B4-BE49-F238E27FC236}">
                <a16:creationId xmlns:a16="http://schemas.microsoft.com/office/drawing/2014/main" id="{31A5B65F-C2B6-97EB-065B-3A100E95B969}"/>
              </a:ext>
            </a:extLst>
          </p:cNvPr>
          <p:cNvSpPr>
            <a:spLocks noGrp="1"/>
          </p:cNvSpPr>
          <p:nvPr>
            <p:ph sz="half" idx="2"/>
          </p:nvPr>
        </p:nvSpPr>
        <p:spPr>
          <a:xfrm>
            <a:off x="680400" y="1817158"/>
            <a:ext cx="7535658" cy="4414838"/>
          </a:xfrm>
        </p:spPr>
        <p:txBody>
          <a:bodyPr vert="horz" lIns="0" tIns="0" rIns="0" bIns="45720" rtlCol="0" anchor="t">
            <a:normAutofit fontScale="92500" lnSpcReduction="10000"/>
          </a:bodyPr>
          <a:lstStyle/>
          <a:p>
            <a:r>
              <a:rPr lang="en-US"/>
              <a:t>Make training dataset from movie comments, and label them as positive/negative </a:t>
            </a:r>
          </a:p>
          <a:p>
            <a:r>
              <a:rPr lang="en-US"/>
              <a:t>Our approach utilized the following models in evaluating to determine which would work best for our model</a:t>
            </a:r>
          </a:p>
          <a:p>
            <a:pPr lvl="1"/>
            <a:r>
              <a:rPr lang="en-US"/>
              <a:t>Bernoulli NB</a:t>
            </a:r>
          </a:p>
          <a:p>
            <a:pPr marL="455295" lvl="1" indent="-226695"/>
            <a:r>
              <a:rPr lang="en-US"/>
              <a:t>Complement NB</a:t>
            </a:r>
          </a:p>
          <a:p>
            <a:pPr marL="455295" lvl="1" indent="-226695"/>
            <a:r>
              <a:rPr lang="en-US"/>
              <a:t>K-Neighbor Classifier </a:t>
            </a:r>
          </a:p>
          <a:p>
            <a:pPr marL="455295" lvl="1" indent="-226695"/>
            <a:r>
              <a:rPr lang="en-US"/>
              <a:t>Decision Tree Classifier </a:t>
            </a:r>
          </a:p>
          <a:p>
            <a:pPr marL="455295" lvl="1" indent="-226695"/>
            <a:r>
              <a:rPr lang="en-US"/>
              <a:t>Random Forest Classifier </a:t>
            </a:r>
          </a:p>
          <a:p>
            <a:pPr marL="455295" lvl="1" indent="-226695"/>
            <a:r>
              <a:rPr lang="en-US"/>
              <a:t>Logistic Regression</a:t>
            </a:r>
          </a:p>
          <a:p>
            <a:pPr marL="455295" lvl="1" indent="-226695"/>
            <a:r>
              <a:rPr lang="en-US"/>
              <a:t>MLP Classifier </a:t>
            </a:r>
          </a:p>
          <a:p>
            <a:pPr marL="455295" lvl="1" indent="-226695"/>
            <a:r>
              <a:rPr lang="en-US"/>
              <a:t>AdaBoost Classifier </a:t>
            </a:r>
          </a:p>
        </p:txBody>
      </p:sp>
      <p:sp>
        <p:nvSpPr>
          <p:cNvPr id="4" name="Slide Number Placeholder 3">
            <a:extLst>
              <a:ext uri="{FF2B5EF4-FFF2-40B4-BE49-F238E27FC236}">
                <a16:creationId xmlns:a16="http://schemas.microsoft.com/office/drawing/2014/main" id="{A1555FD7-7363-2F5C-0FB2-5C98D9DA8C48}"/>
              </a:ext>
            </a:extLst>
          </p:cNvPr>
          <p:cNvSpPr>
            <a:spLocks noGrp="1"/>
          </p:cNvSpPr>
          <p:nvPr>
            <p:ph type="sldNum" sz="quarter" idx="12"/>
          </p:nvPr>
        </p:nvSpPr>
        <p:spPr>
          <a:xfrm>
            <a:off x="6553200" y="6495561"/>
            <a:ext cx="1904949" cy="365125"/>
          </a:xfrm>
        </p:spPr>
        <p:txBody>
          <a:bodyPr anchor="t">
            <a:normAutofit/>
          </a:bodyPr>
          <a:lstStyle/>
          <a:p>
            <a:pPr>
              <a:spcAft>
                <a:spcPts val="600"/>
              </a:spcAft>
            </a:pPr>
            <a:fld id="{10537617-F04D-2D48-8B5D-62F0364B9B54}" type="slidenum">
              <a:rPr lang="en-US"/>
              <a:pPr>
                <a:spcAft>
                  <a:spcPts val="600"/>
                </a:spcAft>
              </a:pPr>
              <a:t>14</a:t>
            </a:fld>
            <a:endParaRPr lang="en-US"/>
          </a:p>
        </p:txBody>
      </p:sp>
      <p:pic>
        <p:nvPicPr>
          <p:cNvPr id="3" name="New Recording 11.m4a" descr="New Recording 11.m4a">
            <a:hlinkClick r:id="" action="ppaction://media"/>
            <a:extLst>
              <a:ext uri="{FF2B5EF4-FFF2-40B4-BE49-F238E27FC236}">
                <a16:creationId xmlns:a16="http://schemas.microsoft.com/office/drawing/2014/main" id="{87B167AB-8486-B78F-E7C5-A2C9C01432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0400" y="5936400"/>
            <a:ext cx="812800" cy="812800"/>
          </a:xfrm>
          <a:prstGeom prst="rect">
            <a:avLst/>
          </a:prstGeom>
        </p:spPr>
      </p:pic>
    </p:spTree>
    <p:extLst>
      <p:ext uri="{BB962C8B-B14F-4D97-AF65-F5344CB8AC3E}">
        <p14:creationId xmlns:p14="http://schemas.microsoft.com/office/powerpoint/2010/main" val="400521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5">
            <a:extLst>
              <a:ext uri="{FF2B5EF4-FFF2-40B4-BE49-F238E27FC236}">
                <a16:creationId xmlns:a16="http://schemas.microsoft.com/office/drawing/2014/main" id="{128A550C-8EBD-2AD1-99BB-C7CE1C4E4F67}"/>
              </a:ext>
            </a:extLst>
          </p:cNvPr>
          <p:cNvGraphicFramePr>
            <a:graphicFrameLocks noGrp="1"/>
          </p:cNvGraphicFramePr>
          <p:nvPr>
            <p:ph idx="1"/>
            <p:extLst>
              <p:ext uri="{D42A27DB-BD31-4B8C-83A1-F6EECF244321}">
                <p14:modId xmlns:p14="http://schemas.microsoft.com/office/powerpoint/2010/main" val="3587511842"/>
              </p:ext>
            </p:extLst>
          </p:nvPr>
        </p:nvGraphicFramePr>
        <p:xfrm>
          <a:off x="324779" y="1817688"/>
          <a:ext cx="8462964" cy="3669050"/>
        </p:xfrm>
        <a:graphic>
          <a:graphicData uri="http://schemas.openxmlformats.org/drawingml/2006/table">
            <a:tbl>
              <a:tblPr firstRow="1" bandRow="1">
                <a:tableStyleId>{5C22544A-7EE6-4342-B048-85BDC9FD1C3A}</a:tableStyleId>
              </a:tblPr>
              <a:tblGrid>
                <a:gridCol w="1903754">
                  <a:extLst>
                    <a:ext uri="{9D8B030D-6E8A-4147-A177-3AD203B41FA5}">
                      <a16:colId xmlns:a16="http://schemas.microsoft.com/office/drawing/2014/main" val="1439089243"/>
                    </a:ext>
                  </a:extLst>
                </a:gridCol>
                <a:gridCol w="2327728">
                  <a:extLst>
                    <a:ext uri="{9D8B030D-6E8A-4147-A177-3AD203B41FA5}">
                      <a16:colId xmlns:a16="http://schemas.microsoft.com/office/drawing/2014/main" val="2904080192"/>
                    </a:ext>
                  </a:extLst>
                </a:gridCol>
                <a:gridCol w="2115741">
                  <a:extLst>
                    <a:ext uri="{9D8B030D-6E8A-4147-A177-3AD203B41FA5}">
                      <a16:colId xmlns:a16="http://schemas.microsoft.com/office/drawing/2014/main" val="2042778424"/>
                    </a:ext>
                  </a:extLst>
                </a:gridCol>
                <a:gridCol w="2115741">
                  <a:extLst>
                    <a:ext uri="{9D8B030D-6E8A-4147-A177-3AD203B41FA5}">
                      <a16:colId xmlns:a16="http://schemas.microsoft.com/office/drawing/2014/main" val="4042541475"/>
                    </a:ext>
                  </a:extLst>
                </a:gridCol>
              </a:tblGrid>
              <a:tr h="733810">
                <a:tc>
                  <a:txBody>
                    <a:bodyPr/>
                    <a:lstStyle/>
                    <a:p>
                      <a:r>
                        <a:rPr lang="zh-CN" altLang="en-US"/>
                        <a:t>Model </a:t>
                      </a:r>
                    </a:p>
                  </a:txBody>
                  <a:tcPr/>
                </a:tc>
                <a:tc>
                  <a:txBody>
                    <a:bodyPr/>
                    <a:lstStyle/>
                    <a:p>
                      <a:r>
                        <a:rPr lang="zh-CN" altLang="en-US"/>
                        <a:t>Accuracy of A</a:t>
                      </a:r>
                      <a:r>
                        <a:rPr lang="en-US" altLang="zh-CN"/>
                        <a:t> </a:t>
                      </a:r>
                      <a:r>
                        <a:rPr lang="zh-CN" altLang="en-US"/>
                        <a:t>(top 4)</a:t>
                      </a:r>
                    </a:p>
                  </a:txBody>
                  <a:tcPr/>
                </a:tc>
                <a:tc>
                  <a:txBody>
                    <a:bodyPr/>
                    <a:lstStyle/>
                    <a:p>
                      <a:pPr lvl="0">
                        <a:buNone/>
                      </a:pPr>
                      <a:r>
                        <a:rPr lang="zh-CN" altLang="en-US"/>
                        <a:t>Model</a:t>
                      </a:r>
                    </a:p>
                  </a:txBody>
                  <a:tcPr/>
                </a:tc>
                <a:tc>
                  <a:txBody>
                    <a:bodyPr/>
                    <a:lstStyle/>
                    <a:p>
                      <a:r>
                        <a:rPr lang="zh-CN" altLang="en-US"/>
                        <a:t>Accuracy of B (top 4)</a:t>
                      </a:r>
                    </a:p>
                  </a:txBody>
                  <a:tcPr/>
                </a:tc>
                <a:extLst>
                  <a:ext uri="{0D108BD9-81ED-4DB2-BD59-A6C34878D82A}">
                    <a16:rowId xmlns:a16="http://schemas.microsoft.com/office/drawing/2014/main" val="1882578930"/>
                  </a:ext>
                </a:extLst>
              </a:tr>
              <a:tr h="733810">
                <a:tc>
                  <a:txBody>
                    <a:bodyPr/>
                    <a:lstStyle/>
                    <a:p>
                      <a:r>
                        <a:rPr lang="zh-CN" altLang="en-US"/>
                        <a:t>Logistice Regression</a:t>
                      </a:r>
                    </a:p>
                  </a:txBody>
                  <a:tcPr/>
                </a:tc>
                <a:tc>
                  <a:txBody>
                    <a:bodyPr/>
                    <a:lstStyle/>
                    <a:p>
                      <a:r>
                        <a:rPr lang="zh-CN" altLang="en-US"/>
                        <a:t>75.50%</a:t>
                      </a:r>
                    </a:p>
                  </a:txBody>
                  <a:tcPr/>
                </a:tc>
                <a:tc>
                  <a:txBody>
                    <a:bodyPr/>
                    <a:lstStyle/>
                    <a:p>
                      <a:pPr lvl="0">
                        <a:buNone/>
                      </a:pPr>
                      <a:r>
                        <a:rPr lang="zh-CN" altLang="en-US"/>
                        <a:t>Multinomial NB</a:t>
                      </a:r>
                    </a:p>
                  </a:txBody>
                  <a:tcPr/>
                </a:tc>
                <a:tc>
                  <a:txBody>
                    <a:bodyPr/>
                    <a:lstStyle/>
                    <a:p>
                      <a:r>
                        <a:rPr lang="zh-CN" altLang="en-US"/>
                        <a:t>79.50%</a:t>
                      </a:r>
                    </a:p>
                  </a:txBody>
                  <a:tcPr/>
                </a:tc>
                <a:extLst>
                  <a:ext uri="{0D108BD9-81ED-4DB2-BD59-A6C34878D82A}">
                    <a16:rowId xmlns:a16="http://schemas.microsoft.com/office/drawing/2014/main" val="1433084744"/>
                  </a:ext>
                </a:extLst>
              </a:tr>
              <a:tr h="733810">
                <a:tc>
                  <a:txBody>
                    <a:bodyPr/>
                    <a:lstStyle/>
                    <a:p>
                      <a:pPr lvl="0">
                        <a:buNone/>
                      </a:pPr>
                      <a:r>
                        <a:rPr lang="zh-CN" altLang="en-US"/>
                        <a:t>MLPCLassifier</a:t>
                      </a:r>
                      <a:endParaRPr lang="zh-CN"/>
                    </a:p>
                  </a:txBody>
                  <a:tcPr/>
                </a:tc>
                <a:tc>
                  <a:txBody>
                    <a:bodyPr/>
                    <a:lstStyle/>
                    <a:p>
                      <a:r>
                        <a:rPr lang="zh-CN" altLang="en-US"/>
                        <a:t>75.50%</a:t>
                      </a:r>
                    </a:p>
                  </a:txBody>
                  <a:tcPr/>
                </a:tc>
                <a:tc>
                  <a:txBody>
                    <a:bodyPr/>
                    <a:lstStyle/>
                    <a:p>
                      <a:pPr lvl="0">
                        <a:buNone/>
                      </a:pPr>
                      <a:r>
                        <a:rPr lang="zh-CN" altLang="en-US"/>
                        <a:t>Complement NB</a:t>
                      </a:r>
                    </a:p>
                  </a:txBody>
                  <a:tcPr/>
                </a:tc>
                <a:tc>
                  <a:txBody>
                    <a:bodyPr/>
                    <a:lstStyle/>
                    <a:p>
                      <a:r>
                        <a:rPr lang="zh-CN" altLang="en-US"/>
                        <a:t>79.50%</a:t>
                      </a:r>
                    </a:p>
                  </a:txBody>
                  <a:tcPr/>
                </a:tc>
                <a:extLst>
                  <a:ext uri="{0D108BD9-81ED-4DB2-BD59-A6C34878D82A}">
                    <a16:rowId xmlns:a16="http://schemas.microsoft.com/office/drawing/2014/main" val="1663036562"/>
                  </a:ext>
                </a:extLst>
              </a:tr>
              <a:tr h="733810">
                <a:tc>
                  <a:txBody>
                    <a:bodyPr/>
                    <a:lstStyle/>
                    <a:p>
                      <a:r>
                        <a:rPr lang="zh-CN" altLang="en-US"/>
                        <a:t>AdaBoostClassifer</a:t>
                      </a:r>
                    </a:p>
                  </a:txBody>
                  <a:tcPr/>
                </a:tc>
                <a:tc>
                  <a:txBody>
                    <a:bodyPr/>
                    <a:lstStyle/>
                    <a:p>
                      <a:r>
                        <a:rPr lang="zh-CN" altLang="en-US"/>
                        <a:t>75.25%</a:t>
                      </a:r>
                    </a:p>
                  </a:txBody>
                  <a:tcPr/>
                </a:tc>
                <a:tc>
                  <a:txBody>
                    <a:bodyPr/>
                    <a:lstStyle/>
                    <a:p>
                      <a:pPr lvl="0">
                        <a:buNone/>
                      </a:pPr>
                      <a:r>
                        <a:rPr lang="zh-CN" altLang="en-US"/>
                        <a:t>Bernoulli NB</a:t>
                      </a:r>
                    </a:p>
                  </a:txBody>
                  <a:tcPr/>
                </a:tc>
                <a:tc>
                  <a:txBody>
                    <a:bodyPr/>
                    <a:lstStyle/>
                    <a:p>
                      <a:r>
                        <a:rPr lang="zh-CN" altLang="en-US"/>
                        <a:t>78.50%</a:t>
                      </a:r>
                    </a:p>
                  </a:txBody>
                  <a:tcPr/>
                </a:tc>
                <a:extLst>
                  <a:ext uri="{0D108BD9-81ED-4DB2-BD59-A6C34878D82A}">
                    <a16:rowId xmlns:a16="http://schemas.microsoft.com/office/drawing/2014/main" val="552460882"/>
                  </a:ext>
                </a:extLst>
              </a:tr>
              <a:tr h="733810">
                <a:tc>
                  <a:txBody>
                    <a:bodyPr/>
                    <a:lstStyle/>
                    <a:p>
                      <a:r>
                        <a:rPr lang="zh-CN" altLang="en-US"/>
                        <a:t>RandomForest Classifer</a:t>
                      </a:r>
                    </a:p>
                  </a:txBody>
                  <a:tcPr/>
                </a:tc>
                <a:tc>
                  <a:txBody>
                    <a:bodyPr/>
                    <a:lstStyle/>
                    <a:p>
                      <a:r>
                        <a:rPr lang="zh-CN" altLang="en-US"/>
                        <a:t>74.25%</a:t>
                      </a:r>
                    </a:p>
                  </a:txBody>
                  <a:tcPr/>
                </a:tc>
                <a:tc>
                  <a:txBody>
                    <a:bodyPr/>
                    <a:lstStyle/>
                    <a:p>
                      <a:pPr lvl="0">
                        <a:buNone/>
                      </a:pPr>
                      <a:r>
                        <a:rPr lang="zh-CN" altLang="en-US"/>
                        <a:t>MLPCLa</a:t>
                      </a:r>
                      <a:r>
                        <a:rPr lang="en-CA" altLang="zh-CN"/>
                        <a:t>ss</a:t>
                      </a:r>
                      <a:r>
                        <a:rPr lang="zh-CN" altLang="en-US"/>
                        <a:t>ifier</a:t>
                      </a:r>
                    </a:p>
                  </a:txBody>
                  <a:tcPr/>
                </a:tc>
                <a:tc>
                  <a:txBody>
                    <a:bodyPr/>
                    <a:lstStyle/>
                    <a:p>
                      <a:r>
                        <a:rPr lang="zh-CN" altLang="en-US"/>
                        <a:t>75.25%</a:t>
                      </a:r>
                    </a:p>
                  </a:txBody>
                  <a:tcPr/>
                </a:tc>
                <a:extLst>
                  <a:ext uri="{0D108BD9-81ED-4DB2-BD59-A6C34878D82A}">
                    <a16:rowId xmlns:a16="http://schemas.microsoft.com/office/drawing/2014/main" val="3318236891"/>
                  </a:ext>
                </a:extLst>
              </a:tr>
            </a:tbl>
          </a:graphicData>
        </a:graphic>
      </p:graphicFrame>
      <p:sp>
        <p:nvSpPr>
          <p:cNvPr id="4" name="灯片编号占位符 3">
            <a:extLst>
              <a:ext uri="{FF2B5EF4-FFF2-40B4-BE49-F238E27FC236}">
                <a16:creationId xmlns:a16="http://schemas.microsoft.com/office/drawing/2014/main" id="{F1CCB3D7-2CB0-36D8-0380-07568286667A}"/>
              </a:ext>
            </a:extLst>
          </p:cNvPr>
          <p:cNvSpPr>
            <a:spLocks noGrp="1"/>
          </p:cNvSpPr>
          <p:nvPr>
            <p:ph type="sldNum" sz="quarter" idx="12"/>
          </p:nvPr>
        </p:nvSpPr>
        <p:spPr/>
        <p:txBody>
          <a:bodyPr/>
          <a:lstStyle/>
          <a:p>
            <a:fld id="{10537617-F04D-2D48-8B5D-62F0364B9B54}" type="slidenum">
              <a:rPr lang="en-US"/>
              <a:pPr/>
              <a:t>15</a:t>
            </a:fld>
            <a:endParaRPr lang="en-US"/>
          </a:p>
        </p:txBody>
      </p:sp>
      <p:sp>
        <p:nvSpPr>
          <p:cNvPr id="6" name="Title 5">
            <a:extLst>
              <a:ext uri="{FF2B5EF4-FFF2-40B4-BE49-F238E27FC236}">
                <a16:creationId xmlns:a16="http://schemas.microsoft.com/office/drawing/2014/main" id="{6131DDBF-B80C-5375-BEEB-A477D11A4D37}"/>
              </a:ext>
            </a:extLst>
          </p:cNvPr>
          <p:cNvSpPr>
            <a:spLocks noGrp="1"/>
          </p:cNvSpPr>
          <p:nvPr>
            <p:ph type="title"/>
          </p:nvPr>
        </p:nvSpPr>
        <p:spPr/>
        <p:txBody>
          <a:bodyPr>
            <a:normAutofit/>
          </a:bodyPr>
          <a:lstStyle/>
          <a:p>
            <a:r>
              <a:rPr lang="en-US" sz="2800"/>
              <a:t>Model Evaluation</a:t>
            </a:r>
          </a:p>
        </p:txBody>
      </p:sp>
      <p:pic>
        <p:nvPicPr>
          <p:cNvPr id="2" name="New Recording 12.m4a" descr="New Recording 12.m4a">
            <a:hlinkClick r:id="" action="ppaction://media"/>
            <a:extLst>
              <a:ext uri="{FF2B5EF4-FFF2-40B4-BE49-F238E27FC236}">
                <a16:creationId xmlns:a16="http://schemas.microsoft.com/office/drawing/2014/main" id="{BB0227EC-9E9F-AB63-BE18-657C6A8603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0400" y="5936400"/>
            <a:ext cx="812800" cy="812800"/>
          </a:xfrm>
          <a:prstGeom prst="rect">
            <a:avLst/>
          </a:prstGeom>
        </p:spPr>
      </p:pic>
    </p:spTree>
    <p:extLst>
      <p:ext uri="{BB962C8B-B14F-4D97-AF65-F5344CB8AC3E}">
        <p14:creationId xmlns:p14="http://schemas.microsoft.com/office/powerpoint/2010/main" val="7706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9779F-85ED-D99D-A27E-9E3FCD7AA343}"/>
              </a:ext>
            </a:extLst>
          </p:cNvPr>
          <p:cNvSpPr>
            <a:spLocks noGrp="1"/>
          </p:cNvSpPr>
          <p:nvPr>
            <p:ph type="title"/>
          </p:nvPr>
        </p:nvSpPr>
        <p:spPr>
          <a:xfrm>
            <a:off x="759600" y="111600"/>
            <a:ext cx="6122987" cy="944387"/>
          </a:xfrm>
        </p:spPr>
        <p:txBody>
          <a:bodyPr>
            <a:normAutofit/>
          </a:bodyPr>
          <a:lstStyle/>
          <a:p>
            <a:r>
              <a:rPr lang="en-CA" altLang="zh-CN" sz="2800">
                <a:ea typeface="宋体"/>
                <a:cs typeface="Calibri"/>
              </a:rPr>
              <a:t>Results </a:t>
            </a:r>
          </a:p>
        </p:txBody>
      </p:sp>
      <p:pic>
        <p:nvPicPr>
          <p:cNvPr id="5" name="图片 5">
            <a:extLst>
              <a:ext uri="{FF2B5EF4-FFF2-40B4-BE49-F238E27FC236}">
                <a16:creationId xmlns:a16="http://schemas.microsoft.com/office/drawing/2014/main" id="{5E69737E-2E52-97DE-4E8C-9ADDE13FF135}"/>
              </a:ext>
            </a:extLst>
          </p:cNvPr>
          <p:cNvPicPr>
            <a:picLocks noGrp="1" noChangeAspect="1"/>
          </p:cNvPicPr>
          <p:nvPr>
            <p:ph idx="1"/>
          </p:nvPr>
        </p:nvPicPr>
        <p:blipFill>
          <a:blip r:embed="rId5"/>
          <a:stretch>
            <a:fillRect/>
          </a:stretch>
        </p:blipFill>
        <p:spPr>
          <a:xfrm>
            <a:off x="68187" y="2079977"/>
            <a:ext cx="9260148" cy="3503490"/>
          </a:xfrm>
        </p:spPr>
      </p:pic>
      <p:sp>
        <p:nvSpPr>
          <p:cNvPr id="4" name="灯片编号占位符 3">
            <a:extLst>
              <a:ext uri="{FF2B5EF4-FFF2-40B4-BE49-F238E27FC236}">
                <a16:creationId xmlns:a16="http://schemas.microsoft.com/office/drawing/2014/main" id="{F59D1F21-1D43-F6D4-996A-351192465F0C}"/>
              </a:ext>
            </a:extLst>
          </p:cNvPr>
          <p:cNvSpPr>
            <a:spLocks noGrp="1"/>
          </p:cNvSpPr>
          <p:nvPr>
            <p:ph type="sldNum" sz="quarter" idx="12"/>
          </p:nvPr>
        </p:nvSpPr>
        <p:spPr/>
        <p:txBody>
          <a:bodyPr/>
          <a:lstStyle/>
          <a:p>
            <a:fld id="{10537617-F04D-2D48-8B5D-62F0364B9B54}" type="slidenum">
              <a:rPr lang="en-US"/>
              <a:pPr/>
              <a:t>16</a:t>
            </a:fld>
            <a:endParaRPr lang="en-US"/>
          </a:p>
        </p:txBody>
      </p:sp>
      <p:pic>
        <p:nvPicPr>
          <p:cNvPr id="6" name="New Recording 13.m4a" descr="New Recording 13.m4a">
            <a:hlinkClick r:id="" action="ppaction://media"/>
            <a:extLst>
              <a:ext uri="{FF2B5EF4-FFF2-40B4-BE49-F238E27FC236}">
                <a16:creationId xmlns:a16="http://schemas.microsoft.com/office/drawing/2014/main" id="{FF4CE67D-B327-87B8-D134-03C836E182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46352" y="5716944"/>
            <a:ext cx="812800" cy="812800"/>
          </a:xfrm>
          <a:prstGeom prst="rect">
            <a:avLst/>
          </a:prstGeom>
        </p:spPr>
      </p:pic>
    </p:spTree>
    <p:extLst>
      <p:ext uri="{BB962C8B-B14F-4D97-AF65-F5344CB8AC3E}">
        <p14:creationId xmlns:p14="http://schemas.microsoft.com/office/powerpoint/2010/main" val="238171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F647E-051F-465D-91D0-AB1BD771D96C}"/>
              </a:ext>
            </a:extLst>
          </p:cNvPr>
          <p:cNvSpPr>
            <a:spLocks noGrp="1"/>
          </p:cNvSpPr>
          <p:nvPr>
            <p:ph type="title"/>
          </p:nvPr>
        </p:nvSpPr>
        <p:spPr>
          <a:xfrm>
            <a:off x="432000" y="118800"/>
            <a:ext cx="6122987" cy="944387"/>
          </a:xfrm>
        </p:spPr>
        <p:txBody>
          <a:bodyPr>
            <a:normAutofit/>
          </a:bodyPr>
          <a:lstStyle/>
          <a:p>
            <a:r>
              <a:rPr lang="en-US" altLang="zh-CN" sz="2800">
                <a:ea typeface="宋体"/>
              </a:rPr>
              <a:t>Model Performance</a:t>
            </a:r>
            <a:endParaRPr lang="en-US" altLang="zh-CN" sz="2800">
              <a:ea typeface="宋体"/>
              <a:cs typeface="Calibri"/>
            </a:endParaRPr>
          </a:p>
        </p:txBody>
      </p:sp>
      <p:sp>
        <p:nvSpPr>
          <p:cNvPr id="3" name="内容占位符 2">
            <a:extLst>
              <a:ext uri="{FF2B5EF4-FFF2-40B4-BE49-F238E27FC236}">
                <a16:creationId xmlns:a16="http://schemas.microsoft.com/office/drawing/2014/main" id="{EF50D9A7-CDBD-496C-8811-B11F74945BE4}"/>
              </a:ext>
            </a:extLst>
          </p:cNvPr>
          <p:cNvSpPr>
            <a:spLocks noGrp="1"/>
          </p:cNvSpPr>
          <p:nvPr>
            <p:ph idx="1"/>
          </p:nvPr>
        </p:nvSpPr>
        <p:spPr/>
        <p:txBody>
          <a:bodyPr vert="horz" lIns="0" tIns="0" rIns="0" bIns="0" rtlCol="0" anchor="t">
            <a:normAutofit/>
          </a:bodyPr>
          <a:lstStyle/>
          <a:p>
            <a:r>
              <a:rPr lang="en-US"/>
              <a:t>MLP Classifier 's performance is defined by accuracy (75.5%)</a:t>
            </a:r>
          </a:p>
          <a:p>
            <a:r>
              <a:rPr lang="en-US"/>
              <a:t> It does not perform better than the LSTM (90%)</a:t>
            </a:r>
          </a:p>
          <a:p>
            <a:r>
              <a:rPr lang="en-US"/>
              <a:t>Changing iteration and training size will affect the accuracy (0.8%)</a:t>
            </a:r>
          </a:p>
        </p:txBody>
      </p:sp>
      <p:sp>
        <p:nvSpPr>
          <p:cNvPr id="4" name="Slide Number Placeholder 3">
            <a:extLst>
              <a:ext uri="{FF2B5EF4-FFF2-40B4-BE49-F238E27FC236}">
                <a16:creationId xmlns:a16="http://schemas.microsoft.com/office/drawing/2014/main" id="{03F29499-4277-A84E-839B-9F2AD6D0A025}"/>
              </a:ext>
            </a:extLst>
          </p:cNvPr>
          <p:cNvSpPr>
            <a:spLocks noGrp="1"/>
          </p:cNvSpPr>
          <p:nvPr>
            <p:ph type="sldNum" sz="quarter" idx="12"/>
          </p:nvPr>
        </p:nvSpPr>
        <p:spPr/>
        <p:txBody>
          <a:bodyPr/>
          <a:lstStyle/>
          <a:p>
            <a:fld id="{10537617-F04D-2D48-8B5D-62F0364B9B54}" type="slidenum">
              <a:rPr lang="en-US" smtClean="0"/>
              <a:pPr/>
              <a:t>17</a:t>
            </a:fld>
            <a:endParaRPr lang="en-US"/>
          </a:p>
        </p:txBody>
      </p:sp>
      <p:pic>
        <p:nvPicPr>
          <p:cNvPr id="5" name="已录下的声音">
            <a:hlinkClick r:id="" action="ppaction://media"/>
            <a:extLst>
              <a:ext uri="{FF2B5EF4-FFF2-40B4-BE49-F238E27FC236}">
                <a16:creationId xmlns:a16="http://schemas.microsoft.com/office/drawing/2014/main" id="{559C583A-5E86-44F6-8D23-73C8C33D0E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46662" y="6251879"/>
            <a:ext cx="487363" cy="487363"/>
          </a:xfrm>
          <a:prstGeom prst="rect">
            <a:avLst/>
          </a:prstGeom>
        </p:spPr>
      </p:pic>
    </p:spTree>
    <p:extLst>
      <p:ext uri="{BB962C8B-B14F-4D97-AF65-F5344CB8AC3E}">
        <p14:creationId xmlns:p14="http://schemas.microsoft.com/office/powerpoint/2010/main" val="190659232"/>
      </p:ext>
    </p:extLst>
  </p:cSld>
  <p:clrMapOvr>
    <a:masterClrMapping/>
  </p:clrMapOvr>
  <mc:AlternateContent xmlns:mc="http://schemas.openxmlformats.org/markup-compatibility/2006" xmlns:p14="http://schemas.microsoft.com/office/powerpoint/2010/main">
    <mc:Choice Requires="p14">
      <p:transition spd="slow" p14:dur="2000" advTm="48816"/>
    </mc:Choice>
    <mc:Fallback xmlns="">
      <p:transition spd="slow" advTm="48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F366DA-7C2A-9A3B-32F9-F459001C8B03}"/>
              </a:ext>
            </a:extLst>
          </p:cNvPr>
          <p:cNvSpPr>
            <a:spLocks noGrp="1"/>
          </p:cNvSpPr>
          <p:nvPr>
            <p:ph type="title"/>
          </p:nvPr>
        </p:nvSpPr>
        <p:spPr>
          <a:xfrm>
            <a:off x="536659" y="84221"/>
            <a:ext cx="6122987" cy="944387"/>
          </a:xfrm>
        </p:spPr>
        <p:txBody>
          <a:bodyPr anchor="ctr">
            <a:normAutofit/>
          </a:bodyPr>
          <a:lstStyle/>
          <a:p>
            <a:r>
              <a:rPr lang="en-CA" altLang="zh-CN" sz="2800">
                <a:ea typeface="宋体"/>
              </a:rPr>
              <a:t>V</a:t>
            </a:r>
            <a:r>
              <a:rPr lang="zh-CN" altLang="en-US" sz="2800">
                <a:ea typeface="宋体"/>
              </a:rPr>
              <a:t>isualization </a:t>
            </a:r>
            <a:r>
              <a:rPr lang="en-US" altLang="zh-CN" sz="2800">
                <a:ea typeface="宋体"/>
              </a:rPr>
              <a:t>–</a:t>
            </a:r>
            <a:r>
              <a:rPr lang="zh-CN" altLang="en-US" sz="2800">
                <a:ea typeface="宋体"/>
              </a:rPr>
              <a:t> </a:t>
            </a:r>
            <a:r>
              <a:rPr lang="en-CA" altLang="zh-CN" sz="2800">
                <a:ea typeface="宋体"/>
              </a:rPr>
              <a:t>D</a:t>
            </a:r>
            <a:r>
              <a:rPr lang="zh-CN" altLang="en-US" sz="2800">
                <a:ea typeface="宋体"/>
              </a:rPr>
              <a:t>ate</a:t>
            </a:r>
            <a:r>
              <a:rPr lang="en-US" altLang="zh-CN" sz="2800">
                <a:ea typeface="宋体"/>
              </a:rPr>
              <a:t> </a:t>
            </a:r>
            <a:r>
              <a:rPr lang="en-CA" altLang="zh-CN" sz="2800">
                <a:ea typeface="宋体"/>
              </a:rPr>
              <a:t>M</a:t>
            </a:r>
            <a:r>
              <a:rPr lang="zh-CN" altLang="en-US" sz="2800">
                <a:ea typeface="宋体"/>
              </a:rPr>
              <a:t>ethod 1</a:t>
            </a:r>
          </a:p>
        </p:txBody>
      </p:sp>
      <p:sp>
        <p:nvSpPr>
          <p:cNvPr id="4" name="灯片编号占位符 3">
            <a:extLst>
              <a:ext uri="{FF2B5EF4-FFF2-40B4-BE49-F238E27FC236}">
                <a16:creationId xmlns:a16="http://schemas.microsoft.com/office/drawing/2014/main" id="{476F6861-FCA5-3DA1-8129-03CD60CADC92}"/>
              </a:ext>
            </a:extLst>
          </p:cNvPr>
          <p:cNvSpPr>
            <a:spLocks noGrp="1"/>
          </p:cNvSpPr>
          <p:nvPr>
            <p:ph type="sldNum" sz="quarter" idx="12"/>
          </p:nvPr>
        </p:nvSpPr>
        <p:spPr>
          <a:xfrm>
            <a:off x="6553200" y="6495561"/>
            <a:ext cx="1904949" cy="365125"/>
          </a:xfrm>
        </p:spPr>
        <p:txBody>
          <a:bodyPr anchor="t">
            <a:normAutofit/>
          </a:bodyPr>
          <a:lstStyle/>
          <a:p>
            <a:pPr>
              <a:spcAft>
                <a:spcPts val="600"/>
              </a:spcAft>
            </a:pPr>
            <a:fld id="{10537617-F04D-2D48-8B5D-62F0364B9B54}" type="slidenum">
              <a:rPr lang="en-US"/>
              <a:pPr>
                <a:spcAft>
                  <a:spcPts val="600"/>
                </a:spcAft>
              </a:pPr>
              <a:t>18</a:t>
            </a:fld>
            <a:endParaRPr lang="en-US"/>
          </a:p>
        </p:txBody>
      </p:sp>
      <p:pic>
        <p:nvPicPr>
          <p:cNvPr id="5" name="图片 5">
            <a:extLst>
              <a:ext uri="{FF2B5EF4-FFF2-40B4-BE49-F238E27FC236}">
                <a16:creationId xmlns:a16="http://schemas.microsoft.com/office/drawing/2014/main" id="{5A4C51F1-AB27-0345-09F9-DDBA5A20A0C0}"/>
              </a:ext>
            </a:extLst>
          </p:cNvPr>
          <p:cNvPicPr>
            <a:picLocks noChangeAspect="1"/>
          </p:cNvPicPr>
          <p:nvPr/>
        </p:nvPicPr>
        <p:blipFill>
          <a:blip r:embed="rId5"/>
          <a:stretch>
            <a:fillRect/>
          </a:stretch>
        </p:blipFill>
        <p:spPr>
          <a:xfrm>
            <a:off x="536659" y="1735554"/>
            <a:ext cx="8301259" cy="4053061"/>
          </a:xfrm>
          <a:prstGeom prst="rect">
            <a:avLst/>
          </a:prstGeom>
        </p:spPr>
      </p:pic>
      <p:pic>
        <p:nvPicPr>
          <p:cNvPr id="6" name="已录下的声音">
            <a:hlinkClick r:id="" action="ppaction://media"/>
            <a:extLst>
              <a:ext uri="{FF2B5EF4-FFF2-40B4-BE49-F238E27FC236}">
                <a16:creationId xmlns:a16="http://schemas.microsoft.com/office/drawing/2014/main" id="{7DBE2107-3826-49E1-BC72-F907824806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71765" y="6008198"/>
            <a:ext cx="487363" cy="487363"/>
          </a:xfrm>
          <a:prstGeom prst="rect">
            <a:avLst/>
          </a:prstGeom>
        </p:spPr>
      </p:pic>
    </p:spTree>
    <p:extLst>
      <p:ext uri="{BB962C8B-B14F-4D97-AF65-F5344CB8AC3E}">
        <p14:creationId xmlns:p14="http://schemas.microsoft.com/office/powerpoint/2010/main" val="1267723024"/>
      </p:ext>
    </p:extLst>
  </p:cSld>
  <p:clrMapOvr>
    <a:masterClrMapping/>
  </p:clrMapOvr>
  <mc:AlternateContent xmlns:mc="http://schemas.openxmlformats.org/markup-compatibility/2006" xmlns:p14="http://schemas.microsoft.com/office/powerpoint/2010/main">
    <mc:Choice Requires="p14">
      <p:transition spd="slow" p14:dur="2000" advTm="29243"/>
    </mc:Choice>
    <mc:Fallback xmlns="">
      <p:transition spd="slow" advTm="29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213" y="118438"/>
            <a:ext cx="6122987" cy="944387"/>
          </a:xfrm>
        </p:spPr>
        <p:txBody>
          <a:bodyPr>
            <a:normAutofit/>
          </a:bodyPr>
          <a:lstStyle/>
          <a:p>
            <a:r>
              <a:rPr lang="en-US" sz="2800">
                <a:cs typeface="Calibri"/>
              </a:rPr>
              <a:t>Original Project Goal</a:t>
            </a:r>
          </a:p>
        </p:txBody>
      </p:sp>
      <p:sp>
        <p:nvSpPr>
          <p:cNvPr id="7" name="Content Placeholder 6">
            <a:extLst>
              <a:ext uri="{FF2B5EF4-FFF2-40B4-BE49-F238E27FC236}">
                <a16:creationId xmlns:a16="http://schemas.microsoft.com/office/drawing/2014/main" id="{6D41A6CB-7DA5-4AF0-A5FA-2FB276828751}"/>
              </a:ext>
            </a:extLst>
          </p:cNvPr>
          <p:cNvSpPr>
            <a:spLocks noGrp="1"/>
          </p:cNvSpPr>
          <p:nvPr>
            <p:ph idx="1"/>
          </p:nvPr>
        </p:nvSpPr>
        <p:spPr/>
        <p:txBody>
          <a:bodyPr vert="horz" lIns="0" tIns="0" rIns="0" bIns="0" rtlCol="0" anchor="t">
            <a:normAutofit/>
          </a:bodyPr>
          <a:lstStyle/>
          <a:p>
            <a:r>
              <a:rPr lang="en-US"/>
              <a:t>Objective was to determine most effective vaccine combination</a:t>
            </a:r>
          </a:p>
          <a:p>
            <a:r>
              <a:rPr lang="en-US"/>
              <a:t>Found paper using data from National Board of Health and Welfare, Statistics Sweden analyzing heterogenous and homogenous vaccine effectiveness</a:t>
            </a:r>
          </a:p>
          <a:p>
            <a:r>
              <a:rPr lang="en-US"/>
              <a:t>After reaching out to authors of paper as well as the board, it was determined the data was unavailable for our use</a:t>
            </a:r>
          </a:p>
        </p:txBody>
      </p:sp>
      <p:pic>
        <p:nvPicPr>
          <p:cNvPr id="4" name="audio2.mp3" descr="audio2.mp3">
            <a:hlinkClick r:id="" action="ppaction://media"/>
            <a:extLst>
              <a:ext uri="{FF2B5EF4-FFF2-40B4-BE49-F238E27FC236}">
                <a16:creationId xmlns:a16="http://schemas.microsoft.com/office/drawing/2014/main" id="{1A29BB7D-5EE7-7F46-ABB6-76122870C9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30400" y="5936400"/>
            <a:ext cx="812800" cy="812800"/>
          </a:xfrm>
          <a:prstGeom prst="rect">
            <a:avLst/>
          </a:prstGeom>
        </p:spPr>
      </p:pic>
      <p:sp>
        <p:nvSpPr>
          <p:cNvPr id="5" name="Slide Number Placeholder 4">
            <a:extLst>
              <a:ext uri="{FF2B5EF4-FFF2-40B4-BE49-F238E27FC236}">
                <a16:creationId xmlns:a16="http://schemas.microsoft.com/office/drawing/2014/main" id="{D9A23AC6-91B4-F946-8CA1-57415B8CB9DB}"/>
              </a:ext>
            </a:extLst>
          </p:cNvPr>
          <p:cNvSpPr>
            <a:spLocks noGrp="1"/>
          </p:cNvSpPr>
          <p:nvPr>
            <p:ph type="sldNum" sz="quarter" idx="12"/>
          </p:nvPr>
        </p:nvSpPr>
        <p:spPr/>
        <p:txBody>
          <a:bodyPr/>
          <a:lstStyle/>
          <a:p>
            <a:fld id="{10537617-F04D-2D48-8B5D-62F0364B9B54}" type="slidenum">
              <a:rPr lang="en-US" smtClean="0"/>
              <a:pPr/>
              <a:t>1</a:t>
            </a:fld>
            <a:endParaRPr lang="en-US"/>
          </a:p>
        </p:txBody>
      </p:sp>
    </p:spTree>
    <p:extLst>
      <p:ext uri="{BB962C8B-B14F-4D97-AF65-F5344CB8AC3E}">
        <p14:creationId xmlns:p14="http://schemas.microsoft.com/office/powerpoint/2010/main" val="193183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F366DA-7C2A-9A3B-32F9-F459001C8B03}"/>
              </a:ext>
            </a:extLst>
          </p:cNvPr>
          <p:cNvSpPr>
            <a:spLocks noGrp="1"/>
          </p:cNvSpPr>
          <p:nvPr>
            <p:ph type="title"/>
          </p:nvPr>
        </p:nvSpPr>
        <p:spPr>
          <a:xfrm>
            <a:off x="536659" y="84221"/>
            <a:ext cx="6122987" cy="944387"/>
          </a:xfrm>
        </p:spPr>
        <p:txBody>
          <a:bodyPr anchor="ctr">
            <a:normAutofit/>
          </a:bodyPr>
          <a:lstStyle/>
          <a:p>
            <a:r>
              <a:rPr lang="en-CA" altLang="zh-CN" sz="2800">
                <a:ea typeface="宋体"/>
              </a:rPr>
              <a:t>V</a:t>
            </a:r>
            <a:r>
              <a:rPr lang="zh-CN" altLang="en-US" sz="2800">
                <a:ea typeface="宋体"/>
              </a:rPr>
              <a:t>isualization </a:t>
            </a:r>
            <a:r>
              <a:rPr lang="en-CA" altLang="zh-CN" sz="2800">
                <a:ea typeface="宋体"/>
              </a:rPr>
              <a:t>D</a:t>
            </a:r>
            <a:r>
              <a:rPr lang="zh-CN" altLang="en-US" sz="2800">
                <a:ea typeface="宋体"/>
              </a:rPr>
              <a:t>ate</a:t>
            </a:r>
            <a:r>
              <a:rPr lang="en-US" altLang="zh-CN" sz="2800">
                <a:ea typeface="宋体"/>
              </a:rPr>
              <a:t> </a:t>
            </a:r>
            <a:r>
              <a:rPr lang="en-CA" altLang="zh-CN" sz="2800">
                <a:ea typeface="宋体"/>
              </a:rPr>
              <a:t>M</a:t>
            </a:r>
            <a:r>
              <a:rPr lang="zh-CN" altLang="en-US" sz="2800">
                <a:ea typeface="宋体"/>
              </a:rPr>
              <a:t>ethod 2  </a:t>
            </a:r>
          </a:p>
        </p:txBody>
      </p:sp>
      <p:pic>
        <p:nvPicPr>
          <p:cNvPr id="3" name="图片 4" descr="图表, 直方图&#10;&#10;已自动生成说明">
            <a:extLst>
              <a:ext uri="{FF2B5EF4-FFF2-40B4-BE49-F238E27FC236}">
                <a16:creationId xmlns:a16="http://schemas.microsoft.com/office/drawing/2014/main" id="{A6369F04-6F2C-6B6F-F511-D91287AE3BAC}"/>
              </a:ext>
            </a:extLst>
          </p:cNvPr>
          <p:cNvPicPr>
            <a:picLocks noGrp="1" noChangeAspect="1"/>
          </p:cNvPicPr>
          <p:nvPr>
            <p:ph idx="1"/>
          </p:nvPr>
        </p:nvPicPr>
        <p:blipFill>
          <a:blip r:embed="rId5"/>
          <a:stretch>
            <a:fillRect/>
          </a:stretch>
        </p:blipFill>
        <p:spPr>
          <a:xfrm>
            <a:off x="414804" y="1935829"/>
            <a:ext cx="8314391" cy="3977553"/>
          </a:xfrm>
        </p:spPr>
      </p:pic>
      <p:sp>
        <p:nvSpPr>
          <p:cNvPr id="4" name="灯片编号占位符 3">
            <a:extLst>
              <a:ext uri="{FF2B5EF4-FFF2-40B4-BE49-F238E27FC236}">
                <a16:creationId xmlns:a16="http://schemas.microsoft.com/office/drawing/2014/main" id="{476F6861-FCA5-3DA1-8129-03CD60CADC92}"/>
              </a:ext>
            </a:extLst>
          </p:cNvPr>
          <p:cNvSpPr>
            <a:spLocks noGrp="1"/>
          </p:cNvSpPr>
          <p:nvPr>
            <p:ph type="sldNum" sz="quarter" idx="12"/>
          </p:nvPr>
        </p:nvSpPr>
        <p:spPr>
          <a:xfrm>
            <a:off x="6553200" y="6495561"/>
            <a:ext cx="1904949" cy="365125"/>
          </a:xfrm>
        </p:spPr>
        <p:txBody>
          <a:bodyPr anchor="t">
            <a:normAutofit/>
          </a:bodyPr>
          <a:lstStyle/>
          <a:p>
            <a:pPr>
              <a:spcAft>
                <a:spcPts val="600"/>
              </a:spcAft>
            </a:pPr>
            <a:fld id="{10537617-F04D-2D48-8B5D-62F0364B9B54}" type="slidenum">
              <a:rPr lang="en-US"/>
              <a:pPr>
                <a:spcAft>
                  <a:spcPts val="600"/>
                </a:spcAft>
              </a:pPr>
              <a:t>19</a:t>
            </a:fld>
            <a:endParaRPr lang="en-US"/>
          </a:p>
        </p:txBody>
      </p:sp>
      <p:pic>
        <p:nvPicPr>
          <p:cNvPr id="5" name="已录下的声音">
            <a:hlinkClick r:id="" action="ppaction://media"/>
            <a:extLst>
              <a:ext uri="{FF2B5EF4-FFF2-40B4-BE49-F238E27FC236}">
                <a16:creationId xmlns:a16="http://schemas.microsoft.com/office/drawing/2014/main" id="{270B38BC-369C-421B-A734-B202E105BE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57465" y="6080125"/>
            <a:ext cx="487363" cy="487363"/>
          </a:xfrm>
          <a:prstGeom prst="rect">
            <a:avLst/>
          </a:prstGeom>
        </p:spPr>
      </p:pic>
    </p:spTree>
    <p:extLst>
      <p:ext uri="{BB962C8B-B14F-4D97-AF65-F5344CB8AC3E}">
        <p14:creationId xmlns:p14="http://schemas.microsoft.com/office/powerpoint/2010/main" val="877882955"/>
      </p:ext>
    </p:extLst>
  </p:cSld>
  <p:clrMapOvr>
    <a:masterClrMapping/>
  </p:clrMapOvr>
  <mc:AlternateContent xmlns:mc="http://schemas.openxmlformats.org/markup-compatibility/2006" xmlns:p14="http://schemas.microsoft.com/office/powerpoint/2010/main">
    <mc:Choice Requires="p14">
      <p:transition spd="slow" p14:dur="2000" advTm="28896"/>
    </mc:Choice>
    <mc:Fallback xmlns="">
      <p:transition spd="slow" advTm="28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37A71-9FC6-4554-9F6D-E89C766D104A}"/>
              </a:ext>
            </a:extLst>
          </p:cNvPr>
          <p:cNvSpPr>
            <a:spLocks noGrp="1"/>
          </p:cNvSpPr>
          <p:nvPr>
            <p:ph type="title"/>
          </p:nvPr>
        </p:nvSpPr>
        <p:spPr>
          <a:xfrm>
            <a:off x="430213" y="93726"/>
            <a:ext cx="6122987" cy="944387"/>
          </a:xfrm>
        </p:spPr>
        <p:txBody>
          <a:bodyPr>
            <a:normAutofit/>
          </a:bodyPr>
          <a:lstStyle/>
          <a:p>
            <a:r>
              <a:rPr lang="zh-CN" altLang="en-US" sz="2800">
                <a:ea typeface="宋体"/>
                <a:cs typeface="Calibri"/>
              </a:rPr>
              <a:t>Visualization </a:t>
            </a:r>
            <a:r>
              <a:rPr lang="en-US" altLang="zh-CN" sz="2800">
                <a:ea typeface="宋体"/>
                <a:cs typeface="Calibri"/>
              </a:rPr>
              <a:t>– </a:t>
            </a:r>
            <a:r>
              <a:rPr lang="en-CA" altLang="zh-CN" sz="2800">
                <a:ea typeface="宋体"/>
                <a:cs typeface="Calibri"/>
              </a:rPr>
              <a:t>City and C</a:t>
            </a:r>
            <a:r>
              <a:rPr lang="zh-CN" altLang="en-US" sz="2800">
                <a:ea typeface="宋体"/>
                <a:cs typeface="Calibri"/>
              </a:rPr>
              <a:t>ountry </a:t>
            </a:r>
            <a:endParaRPr lang="zh-CN" altLang="en-US" sz="2800"/>
          </a:p>
        </p:txBody>
      </p:sp>
      <p:pic>
        <p:nvPicPr>
          <p:cNvPr id="5" name="图片 5" descr="图表, 条形图&#10;&#10;已自动生成说明">
            <a:extLst>
              <a:ext uri="{FF2B5EF4-FFF2-40B4-BE49-F238E27FC236}">
                <a16:creationId xmlns:a16="http://schemas.microsoft.com/office/drawing/2014/main" id="{D71E2E97-1637-9D79-8391-11DFEBB28989}"/>
              </a:ext>
            </a:extLst>
          </p:cNvPr>
          <p:cNvPicPr>
            <a:picLocks noGrp="1" noChangeAspect="1"/>
          </p:cNvPicPr>
          <p:nvPr>
            <p:ph idx="1"/>
          </p:nvPr>
        </p:nvPicPr>
        <p:blipFill>
          <a:blip r:embed="rId5"/>
          <a:stretch>
            <a:fillRect/>
          </a:stretch>
        </p:blipFill>
        <p:spPr>
          <a:xfrm>
            <a:off x="80740" y="1867317"/>
            <a:ext cx="8500091" cy="3952570"/>
          </a:xfrm>
        </p:spPr>
      </p:pic>
      <p:sp>
        <p:nvSpPr>
          <p:cNvPr id="4" name="灯片编号占位符 3">
            <a:extLst>
              <a:ext uri="{FF2B5EF4-FFF2-40B4-BE49-F238E27FC236}">
                <a16:creationId xmlns:a16="http://schemas.microsoft.com/office/drawing/2014/main" id="{0279DF1D-3AFD-0064-F77B-DB3FFED5388A}"/>
              </a:ext>
            </a:extLst>
          </p:cNvPr>
          <p:cNvSpPr>
            <a:spLocks noGrp="1"/>
          </p:cNvSpPr>
          <p:nvPr>
            <p:ph type="sldNum" sz="quarter" idx="12"/>
          </p:nvPr>
        </p:nvSpPr>
        <p:spPr/>
        <p:txBody>
          <a:bodyPr/>
          <a:lstStyle/>
          <a:p>
            <a:fld id="{10537617-F04D-2D48-8B5D-62F0364B9B54}" type="slidenum">
              <a:rPr lang="en-US"/>
              <a:pPr/>
              <a:t>20</a:t>
            </a:fld>
            <a:endParaRPr lang="en-US"/>
          </a:p>
        </p:txBody>
      </p:sp>
      <p:pic>
        <p:nvPicPr>
          <p:cNvPr id="3" name="Audio Recording Apr 19, 2022 at 8:51:46 PM" descr="Audio Recording Apr 19, 2022 at 8:51:46 PM">
            <a:hlinkClick r:id="" action="ppaction://media"/>
            <a:extLst>
              <a:ext uri="{FF2B5EF4-FFF2-40B4-BE49-F238E27FC236}">
                <a16:creationId xmlns:a16="http://schemas.microsoft.com/office/drawing/2014/main" id="{D1595081-ECCB-3CB1-DFE6-08C02F89E1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06327" y="5727293"/>
            <a:ext cx="812800" cy="812800"/>
          </a:xfrm>
          <a:prstGeom prst="rect">
            <a:avLst/>
          </a:prstGeom>
        </p:spPr>
      </p:pic>
    </p:spTree>
    <p:extLst>
      <p:ext uri="{BB962C8B-B14F-4D97-AF65-F5344CB8AC3E}">
        <p14:creationId xmlns:p14="http://schemas.microsoft.com/office/powerpoint/2010/main" val="56511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37A71-9FC6-4554-9F6D-E89C766D104A}"/>
              </a:ext>
            </a:extLst>
          </p:cNvPr>
          <p:cNvSpPr>
            <a:spLocks noGrp="1"/>
          </p:cNvSpPr>
          <p:nvPr>
            <p:ph type="title"/>
          </p:nvPr>
        </p:nvSpPr>
        <p:spPr>
          <a:xfrm>
            <a:off x="430213" y="118753"/>
            <a:ext cx="6122987" cy="944387"/>
          </a:xfrm>
        </p:spPr>
        <p:txBody>
          <a:bodyPr>
            <a:normAutofit/>
          </a:bodyPr>
          <a:lstStyle/>
          <a:p>
            <a:r>
              <a:rPr lang="zh-CN" altLang="en-US" sz="2800">
                <a:ea typeface="宋体"/>
                <a:cs typeface="Calibri"/>
              </a:rPr>
              <a:t>Visualization </a:t>
            </a:r>
            <a:r>
              <a:rPr lang="en-US" altLang="zh-CN" sz="2800">
                <a:ea typeface="宋体"/>
                <a:cs typeface="Calibri"/>
              </a:rPr>
              <a:t>–</a:t>
            </a:r>
            <a:r>
              <a:rPr lang="zh-CN" altLang="en-US" sz="2800">
                <a:ea typeface="宋体"/>
                <a:cs typeface="Calibri"/>
              </a:rPr>
              <a:t> </a:t>
            </a:r>
            <a:r>
              <a:rPr lang="en-CA" altLang="zh-CN" sz="2800">
                <a:ea typeface="宋体"/>
                <a:cs typeface="Calibri"/>
              </a:rPr>
              <a:t>City and C</a:t>
            </a:r>
            <a:r>
              <a:rPr lang="zh-CN" altLang="en-US" sz="2800">
                <a:ea typeface="宋体"/>
                <a:cs typeface="Calibri"/>
              </a:rPr>
              <a:t>ountry </a:t>
            </a:r>
            <a:endParaRPr lang="zh-CN" altLang="en-US" sz="2800"/>
          </a:p>
        </p:txBody>
      </p:sp>
      <p:sp>
        <p:nvSpPr>
          <p:cNvPr id="4" name="灯片编号占位符 3">
            <a:extLst>
              <a:ext uri="{FF2B5EF4-FFF2-40B4-BE49-F238E27FC236}">
                <a16:creationId xmlns:a16="http://schemas.microsoft.com/office/drawing/2014/main" id="{0279DF1D-3AFD-0064-F77B-DB3FFED5388A}"/>
              </a:ext>
            </a:extLst>
          </p:cNvPr>
          <p:cNvSpPr>
            <a:spLocks noGrp="1"/>
          </p:cNvSpPr>
          <p:nvPr>
            <p:ph type="sldNum" sz="quarter" idx="12"/>
          </p:nvPr>
        </p:nvSpPr>
        <p:spPr/>
        <p:txBody>
          <a:bodyPr/>
          <a:lstStyle/>
          <a:p>
            <a:fld id="{10537617-F04D-2D48-8B5D-62F0364B9B54}" type="slidenum">
              <a:rPr lang="en-US"/>
              <a:pPr/>
              <a:t>21</a:t>
            </a:fld>
            <a:endParaRPr lang="en-US"/>
          </a:p>
        </p:txBody>
      </p:sp>
      <p:pic>
        <p:nvPicPr>
          <p:cNvPr id="6" name="图片 6" descr="图表, 条形图, 瀑布图&#10;&#10;已自动生成说明">
            <a:extLst>
              <a:ext uri="{FF2B5EF4-FFF2-40B4-BE49-F238E27FC236}">
                <a16:creationId xmlns:a16="http://schemas.microsoft.com/office/drawing/2014/main" id="{D0592B84-F1CB-2E56-A831-A5864E98788F}"/>
              </a:ext>
            </a:extLst>
          </p:cNvPr>
          <p:cNvPicPr>
            <a:picLocks noChangeAspect="1"/>
          </p:cNvPicPr>
          <p:nvPr/>
        </p:nvPicPr>
        <p:blipFill>
          <a:blip r:embed="rId5"/>
          <a:stretch>
            <a:fillRect/>
          </a:stretch>
        </p:blipFill>
        <p:spPr>
          <a:xfrm>
            <a:off x="399081" y="1993122"/>
            <a:ext cx="8345838" cy="3926515"/>
          </a:xfrm>
          <a:prstGeom prst="rect">
            <a:avLst/>
          </a:prstGeom>
        </p:spPr>
      </p:pic>
      <p:pic>
        <p:nvPicPr>
          <p:cNvPr id="3" name="Audio Recording Apr 19, 2022 at 8:53:47 PM" descr="Audio Recording Apr 19, 2022 at 8:53:47 PM">
            <a:hlinkClick r:id="" action="ppaction://media"/>
            <a:extLst>
              <a:ext uri="{FF2B5EF4-FFF2-40B4-BE49-F238E27FC236}">
                <a16:creationId xmlns:a16="http://schemas.microsoft.com/office/drawing/2014/main" id="{6CFCE7A0-5817-3743-3935-DC4844FEDD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51749" y="5620416"/>
            <a:ext cx="812800" cy="812800"/>
          </a:xfrm>
          <a:prstGeom prst="rect">
            <a:avLst/>
          </a:prstGeom>
        </p:spPr>
      </p:pic>
    </p:spTree>
    <p:extLst>
      <p:ext uri="{BB962C8B-B14F-4D97-AF65-F5344CB8AC3E}">
        <p14:creationId xmlns:p14="http://schemas.microsoft.com/office/powerpoint/2010/main" val="254049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114EE-1FCC-389C-DAB9-F9BF53A1CC1B}"/>
              </a:ext>
            </a:extLst>
          </p:cNvPr>
          <p:cNvSpPr>
            <a:spLocks noGrp="1"/>
          </p:cNvSpPr>
          <p:nvPr>
            <p:ph type="title"/>
          </p:nvPr>
        </p:nvSpPr>
        <p:spPr>
          <a:xfrm>
            <a:off x="533812" y="128403"/>
            <a:ext cx="6122987" cy="944387"/>
          </a:xfrm>
        </p:spPr>
        <p:txBody>
          <a:bodyPr>
            <a:normAutofit/>
          </a:bodyPr>
          <a:lstStyle/>
          <a:p>
            <a:r>
              <a:rPr lang="en-CA" altLang="zh-CN" sz="2800">
                <a:ea typeface="宋体"/>
                <a:cs typeface="Calibri"/>
              </a:rPr>
              <a:t>Question 1 -</a:t>
            </a:r>
            <a:r>
              <a:rPr lang="zh-CN" altLang="en-US" sz="2800">
                <a:ea typeface="宋体"/>
                <a:cs typeface="Calibri"/>
              </a:rPr>
              <a:t>USA</a:t>
            </a:r>
            <a:r>
              <a:rPr lang="en-US" altLang="zh-CN" sz="2800">
                <a:ea typeface="宋体"/>
                <a:cs typeface="Calibri"/>
              </a:rPr>
              <a:t> Sentiment Change/Vaccination rate </a:t>
            </a:r>
            <a:r>
              <a:rPr lang="zh-CN" altLang="en-US" sz="2800">
                <a:ea typeface="宋体"/>
                <a:cs typeface="Calibri"/>
              </a:rPr>
              <a:t> </a:t>
            </a:r>
            <a:endParaRPr lang="zh-CN" altLang="en-US" sz="2800"/>
          </a:p>
        </p:txBody>
      </p:sp>
      <p:sp>
        <p:nvSpPr>
          <p:cNvPr id="4" name="灯片编号占位符 3">
            <a:extLst>
              <a:ext uri="{FF2B5EF4-FFF2-40B4-BE49-F238E27FC236}">
                <a16:creationId xmlns:a16="http://schemas.microsoft.com/office/drawing/2014/main" id="{323FD493-6B20-6638-3E94-D9EB66179B6F}"/>
              </a:ext>
            </a:extLst>
          </p:cNvPr>
          <p:cNvSpPr>
            <a:spLocks noGrp="1"/>
          </p:cNvSpPr>
          <p:nvPr>
            <p:ph type="sldNum" sz="quarter" idx="12"/>
          </p:nvPr>
        </p:nvSpPr>
        <p:spPr/>
        <p:txBody>
          <a:bodyPr/>
          <a:lstStyle/>
          <a:p>
            <a:fld id="{10537617-F04D-2D48-8B5D-62F0364B9B54}" type="slidenum">
              <a:rPr lang="en-US"/>
              <a:pPr/>
              <a:t>22</a:t>
            </a:fld>
            <a:endParaRPr lang="en-US"/>
          </a:p>
        </p:txBody>
      </p:sp>
      <p:pic>
        <p:nvPicPr>
          <p:cNvPr id="16" name="图片 16" descr="图表, 直方图&#10;&#10;已自动生成说明">
            <a:extLst>
              <a:ext uri="{FF2B5EF4-FFF2-40B4-BE49-F238E27FC236}">
                <a16:creationId xmlns:a16="http://schemas.microsoft.com/office/drawing/2014/main" id="{13F4EA85-DFED-E4BD-3AF7-3CC1E2248B1A}"/>
              </a:ext>
            </a:extLst>
          </p:cNvPr>
          <p:cNvPicPr>
            <a:picLocks noGrp="1" noChangeAspect="1"/>
          </p:cNvPicPr>
          <p:nvPr>
            <p:ph idx="1"/>
          </p:nvPr>
        </p:nvPicPr>
        <p:blipFill rotWithShape="1">
          <a:blip r:embed="rId5"/>
          <a:srcRect l="48105"/>
          <a:stretch/>
        </p:blipFill>
        <p:spPr>
          <a:xfrm>
            <a:off x="1417456" y="1270280"/>
            <a:ext cx="5483359" cy="2883185"/>
          </a:xfrm>
        </p:spPr>
      </p:pic>
      <p:pic>
        <p:nvPicPr>
          <p:cNvPr id="18" name="Picture 4" descr="Chart, histogram&#10;&#10;Description automatically generated">
            <a:extLst>
              <a:ext uri="{FF2B5EF4-FFF2-40B4-BE49-F238E27FC236}">
                <a16:creationId xmlns:a16="http://schemas.microsoft.com/office/drawing/2014/main" id="{4059FBCE-E98A-9888-C2F2-E33EE988D555}"/>
              </a:ext>
            </a:extLst>
          </p:cNvPr>
          <p:cNvPicPr>
            <a:picLocks noChangeAspect="1"/>
          </p:cNvPicPr>
          <p:nvPr/>
        </p:nvPicPr>
        <p:blipFill>
          <a:blip r:embed="rId6"/>
          <a:stretch>
            <a:fillRect/>
          </a:stretch>
        </p:blipFill>
        <p:spPr>
          <a:xfrm>
            <a:off x="1049703" y="4153464"/>
            <a:ext cx="5787104" cy="2790571"/>
          </a:xfrm>
          <a:prstGeom prst="rect">
            <a:avLst/>
          </a:prstGeom>
          <a:noFill/>
        </p:spPr>
      </p:pic>
      <p:pic>
        <p:nvPicPr>
          <p:cNvPr id="6" name="图片 16" descr="图表, 直方图&#10;&#10;已自动生成说明">
            <a:extLst>
              <a:ext uri="{FF2B5EF4-FFF2-40B4-BE49-F238E27FC236}">
                <a16:creationId xmlns:a16="http://schemas.microsoft.com/office/drawing/2014/main" id="{043FB6EE-7928-9BDE-2C5C-DCD621FA3F13}"/>
              </a:ext>
            </a:extLst>
          </p:cNvPr>
          <p:cNvPicPr>
            <a:picLocks noChangeAspect="1"/>
          </p:cNvPicPr>
          <p:nvPr/>
        </p:nvPicPr>
        <p:blipFill rotWithShape="1">
          <a:blip r:embed="rId5"/>
          <a:srcRect l="-116" r="94581"/>
          <a:stretch/>
        </p:blipFill>
        <p:spPr>
          <a:xfrm>
            <a:off x="1049703" y="1272992"/>
            <a:ext cx="363768" cy="2883183"/>
          </a:xfrm>
          <a:prstGeom prst="rect">
            <a:avLst/>
          </a:prstGeom>
        </p:spPr>
      </p:pic>
      <p:pic>
        <p:nvPicPr>
          <p:cNvPr id="3" name="Audio Recording Apr 19, 2022 at 9:07:38 PM" descr="Audio Recording Apr 19, 2022 at 9:07:38 PM">
            <a:hlinkClick r:id="" action="ppaction://media"/>
            <a:extLst>
              <a:ext uri="{FF2B5EF4-FFF2-40B4-BE49-F238E27FC236}">
                <a16:creationId xmlns:a16="http://schemas.microsoft.com/office/drawing/2014/main" id="{326AE98A-8393-FB30-D137-865EB779C2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20181" y="5865323"/>
            <a:ext cx="812800" cy="812800"/>
          </a:xfrm>
          <a:prstGeom prst="rect">
            <a:avLst/>
          </a:prstGeom>
        </p:spPr>
      </p:pic>
    </p:spTree>
    <p:extLst>
      <p:ext uri="{BB962C8B-B14F-4D97-AF65-F5344CB8AC3E}">
        <p14:creationId xmlns:p14="http://schemas.microsoft.com/office/powerpoint/2010/main" val="114508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D5558-9616-E7D0-1F0A-A0D58A1F580B}"/>
              </a:ext>
            </a:extLst>
          </p:cNvPr>
          <p:cNvSpPr>
            <a:spLocks noGrp="1"/>
          </p:cNvSpPr>
          <p:nvPr>
            <p:ph type="title"/>
          </p:nvPr>
        </p:nvSpPr>
        <p:spPr>
          <a:xfrm>
            <a:off x="430213" y="120315"/>
            <a:ext cx="6122987" cy="944387"/>
          </a:xfrm>
        </p:spPr>
        <p:txBody>
          <a:bodyPr>
            <a:normAutofit/>
          </a:bodyPr>
          <a:lstStyle/>
          <a:p>
            <a:r>
              <a:rPr lang="en-CA" altLang="zh-CN" sz="2800">
                <a:ea typeface="宋体"/>
                <a:cs typeface="Calibri"/>
              </a:rPr>
              <a:t>Question</a:t>
            </a:r>
            <a:r>
              <a:rPr lang="en-US" altLang="zh-CN" sz="2800">
                <a:ea typeface="宋体"/>
                <a:cs typeface="Calibri"/>
              </a:rPr>
              <a:t> </a:t>
            </a:r>
            <a:r>
              <a:rPr lang="en-CA" altLang="zh-CN" sz="2800">
                <a:ea typeface="宋体"/>
                <a:cs typeface="Calibri"/>
              </a:rPr>
              <a:t>2</a:t>
            </a:r>
            <a:r>
              <a:rPr lang="en-US" altLang="zh-CN" sz="2800">
                <a:ea typeface="宋体"/>
                <a:cs typeface="Calibri"/>
              </a:rPr>
              <a:t> </a:t>
            </a:r>
            <a:r>
              <a:rPr lang="en-CA" altLang="zh-CN" sz="2800">
                <a:ea typeface="宋体"/>
                <a:cs typeface="Calibri"/>
              </a:rPr>
              <a:t>&amp;</a:t>
            </a:r>
            <a:r>
              <a:rPr lang="en-US" altLang="zh-CN" sz="2800">
                <a:ea typeface="宋体"/>
                <a:cs typeface="Calibri"/>
              </a:rPr>
              <a:t> </a:t>
            </a:r>
            <a:r>
              <a:rPr lang="en-CA" altLang="zh-CN" sz="2800">
                <a:ea typeface="宋体"/>
                <a:cs typeface="Calibri"/>
              </a:rPr>
              <a:t>3</a:t>
            </a:r>
            <a:r>
              <a:rPr lang="zh-CN" altLang="en-US" sz="2800">
                <a:ea typeface="宋体"/>
                <a:cs typeface="Calibri"/>
              </a:rPr>
              <a:t> </a:t>
            </a:r>
            <a:endParaRPr lang="zh-CN" altLang="en-US" sz="2800"/>
          </a:p>
        </p:txBody>
      </p:sp>
      <p:sp>
        <p:nvSpPr>
          <p:cNvPr id="3" name="内容占位符 2">
            <a:extLst>
              <a:ext uri="{FF2B5EF4-FFF2-40B4-BE49-F238E27FC236}">
                <a16:creationId xmlns:a16="http://schemas.microsoft.com/office/drawing/2014/main" id="{F5056FE8-7A17-A166-F3EB-EEBCF2F490D9}"/>
              </a:ext>
            </a:extLst>
          </p:cNvPr>
          <p:cNvSpPr>
            <a:spLocks noGrp="1"/>
          </p:cNvSpPr>
          <p:nvPr>
            <p:ph idx="1"/>
          </p:nvPr>
        </p:nvSpPr>
        <p:spPr>
          <a:xfrm>
            <a:off x="569119" y="1625894"/>
            <a:ext cx="8005762" cy="4308475"/>
          </a:xfrm>
        </p:spPr>
        <p:txBody>
          <a:bodyPr vert="horz" lIns="0" tIns="0" rIns="0" bIns="0" rtlCol="0" anchor="t">
            <a:normAutofit fontScale="92500" lnSpcReduction="10000"/>
          </a:bodyPr>
          <a:lstStyle/>
          <a:p>
            <a:pPr marL="0" indent="0">
              <a:buNone/>
            </a:pPr>
            <a:r>
              <a:rPr lang="en-US" altLang="zh-CN" dirty="0">
                <a:latin typeface="Palatino Linotype" panose="02040502050505030304" pitchFamily="18" charset="0"/>
                <a:ea typeface="宋体" panose="02010600030101010101" pitchFamily="2" charset="-122"/>
                <a:cs typeface="Palatino Linotype" panose="02040502050505030304" pitchFamily="18" charset="0"/>
              </a:rPr>
              <a:t>2.</a:t>
            </a:r>
            <a:r>
              <a:rPr lang="zh-CN" altLang="en-US" dirty="0">
                <a:latin typeface="Palatino Linotype" panose="02040502050505030304" pitchFamily="18" charset="0"/>
                <a:ea typeface="宋体" panose="02010600030101010101" pitchFamily="2" charset="-122"/>
                <a:cs typeface="Palatino Linotype" panose="02040502050505030304" pitchFamily="18" charset="0"/>
              </a:rPr>
              <a:t> </a:t>
            </a:r>
            <a:r>
              <a:rPr lang="en-US" altLang="en-US" dirty="0">
                <a:latin typeface="Palatino Linotype" panose="02040502050505030304" pitchFamily="18" charset="0"/>
                <a:ea typeface="宋体" panose="02010600030101010101" pitchFamily="2" charset="-122"/>
                <a:cs typeface="Palatino Linotype" panose="02040502050505030304" pitchFamily="18" charset="0"/>
              </a:rPr>
              <a:t>How has sentiment towards covid vaccine</a:t>
            </a:r>
            <a:r>
              <a:rPr lang="zh-CN" altLang="en-US" dirty="0">
                <a:latin typeface="Palatino Linotype" panose="02040502050505030304" pitchFamily="18" charset="0"/>
                <a:ea typeface="宋体" panose="02010600030101010101" pitchFamily="2" charset="-122"/>
                <a:cs typeface="Palatino Linotype" panose="02040502050505030304" pitchFamily="18" charset="0"/>
              </a:rPr>
              <a:t> </a:t>
            </a:r>
            <a:r>
              <a:rPr lang="en-US" altLang="zh-CN" dirty="0">
                <a:latin typeface="Palatino Linotype" panose="02040502050505030304" pitchFamily="18" charset="0"/>
                <a:ea typeface="宋体" panose="02010600030101010101" pitchFamily="2" charset="-122"/>
                <a:cs typeface="Palatino Linotype" panose="02040502050505030304" pitchFamily="18" charset="0"/>
              </a:rPr>
              <a:t>&amp;</a:t>
            </a:r>
            <a:r>
              <a:rPr lang="zh-CN" altLang="en-US" dirty="0">
                <a:latin typeface="Palatino Linotype" panose="02040502050505030304" pitchFamily="18" charset="0"/>
                <a:ea typeface="宋体" panose="02010600030101010101" pitchFamily="2" charset="-122"/>
                <a:cs typeface="Palatino Linotype" panose="02040502050505030304" pitchFamily="18" charset="0"/>
              </a:rPr>
              <a:t> </a:t>
            </a:r>
            <a:r>
              <a:rPr lang="en-US" altLang="zh-CN" dirty="0">
                <a:latin typeface="Palatino Linotype" panose="02040502050505030304" pitchFamily="18" charset="0"/>
                <a:ea typeface="宋体" panose="02010600030101010101" pitchFamily="2" charset="-122"/>
                <a:cs typeface="Palatino Linotype" panose="02040502050505030304" pitchFamily="18" charset="0"/>
              </a:rPr>
              <a:t>the</a:t>
            </a:r>
            <a:r>
              <a:rPr lang="zh-CN" altLang="en-US" dirty="0">
                <a:latin typeface="Palatino Linotype" panose="02040502050505030304" pitchFamily="18" charset="0"/>
                <a:ea typeface="宋体" panose="02010600030101010101" pitchFamily="2" charset="-122"/>
                <a:cs typeface="Palatino Linotype" panose="02040502050505030304" pitchFamily="18" charset="0"/>
              </a:rPr>
              <a:t> </a:t>
            </a:r>
            <a:r>
              <a:rPr lang="en-US" altLang="zh-CN" dirty="0">
                <a:latin typeface="Palatino Linotype" panose="02040502050505030304" pitchFamily="18" charset="0"/>
                <a:ea typeface="宋体" panose="02010600030101010101" pitchFamily="2" charset="-122"/>
                <a:cs typeface="Palatino Linotype" panose="02040502050505030304" pitchFamily="18" charset="0"/>
              </a:rPr>
              <a:t>pandemic</a:t>
            </a:r>
            <a:r>
              <a:rPr lang="en-US" altLang="en-US" dirty="0">
                <a:latin typeface="Palatino Linotype" panose="02040502050505030304" pitchFamily="18" charset="0"/>
                <a:ea typeface="宋体" panose="02010600030101010101" pitchFamily="2" charset="-122"/>
                <a:cs typeface="Palatino Linotype" panose="02040502050505030304" pitchFamily="18" charset="0"/>
              </a:rPr>
              <a:t> changed since 2020?</a:t>
            </a:r>
            <a:endParaRPr lang="en-US" altLang="zh-CN" dirty="0">
              <a:ea typeface="宋体"/>
            </a:endParaRPr>
          </a:p>
          <a:p>
            <a:pPr marL="0" indent="0">
              <a:buNone/>
            </a:pPr>
            <a:r>
              <a:rPr lang="en-CA" altLang="zh-CN" dirty="0">
                <a:ea typeface="宋体"/>
              </a:rPr>
              <a:t>More negative sentiments than positive sentiments at any timepoint. </a:t>
            </a:r>
            <a:r>
              <a:rPr lang="en-US" altLang="zh-CN" dirty="0">
                <a:ea typeface="宋体"/>
              </a:rPr>
              <a:t>V</a:t>
            </a:r>
            <a:r>
              <a:rPr lang="en-CA" altLang="zh-CN" dirty="0" err="1">
                <a:ea typeface="宋体"/>
              </a:rPr>
              <a:t>accination</a:t>
            </a:r>
            <a:r>
              <a:rPr lang="en-CA" altLang="zh-CN" dirty="0">
                <a:ea typeface="宋体"/>
              </a:rPr>
              <a:t> rollout </a:t>
            </a:r>
            <a:r>
              <a:rPr lang="en-US" altLang="zh-CN" dirty="0">
                <a:ea typeface="宋体"/>
              </a:rPr>
              <a:t>led</a:t>
            </a:r>
            <a:r>
              <a:rPr lang="zh-CN" altLang="en-US" dirty="0">
                <a:ea typeface="宋体"/>
              </a:rPr>
              <a:t> </a:t>
            </a:r>
            <a:r>
              <a:rPr lang="en-US" altLang="zh-CN" dirty="0">
                <a:ea typeface="宋体"/>
              </a:rPr>
              <a:t>to</a:t>
            </a:r>
            <a:r>
              <a:rPr lang="zh-CN" altLang="en-US" dirty="0">
                <a:ea typeface="宋体"/>
              </a:rPr>
              <a:t> </a:t>
            </a:r>
            <a:r>
              <a:rPr lang="en-US" altLang="zh-CN" dirty="0">
                <a:ea typeface="宋体"/>
              </a:rPr>
              <a:t>spikes</a:t>
            </a:r>
            <a:r>
              <a:rPr lang="zh-CN" altLang="en-US" dirty="0">
                <a:ea typeface="宋体"/>
              </a:rPr>
              <a:t> </a:t>
            </a:r>
            <a:r>
              <a:rPr lang="en-US" altLang="zh-CN" dirty="0">
                <a:ea typeface="宋体"/>
              </a:rPr>
              <a:t>sentiment</a:t>
            </a:r>
            <a:r>
              <a:rPr lang="zh-CN" altLang="en-US" dirty="0">
                <a:ea typeface="宋体"/>
              </a:rPr>
              <a:t> </a:t>
            </a:r>
            <a:r>
              <a:rPr lang="en-US" altLang="zh-CN" dirty="0">
                <a:ea typeface="宋体"/>
              </a:rPr>
              <a:t>counts.</a:t>
            </a:r>
            <a:r>
              <a:rPr lang="zh-CN" altLang="en-US" dirty="0">
                <a:ea typeface="宋体"/>
              </a:rPr>
              <a:t> </a:t>
            </a:r>
            <a:r>
              <a:rPr lang="en-US" altLang="zh-CN" dirty="0">
                <a:ea typeface="宋体"/>
              </a:rPr>
              <a:t>Counts</a:t>
            </a:r>
            <a:r>
              <a:rPr lang="zh-CN" altLang="en-US" dirty="0">
                <a:ea typeface="宋体"/>
              </a:rPr>
              <a:t> </a:t>
            </a:r>
            <a:r>
              <a:rPr lang="en-CA" altLang="zh-CN" dirty="0">
                <a:ea typeface="宋体"/>
              </a:rPr>
              <a:t>decreased with opening of </a:t>
            </a:r>
            <a:r>
              <a:rPr lang="en-CA" dirty="0">
                <a:ea typeface="宋体"/>
              </a:rPr>
              <a:t>epidemic policy. </a:t>
            </a:r>
          </a:p>
          <a:p>
            <a:pPr marL="0" indent="0">
              <a:buNone/>
            </a:pPr>
            <a:endParaRPr lang="en-CA" dirty="0">
              <a:ea typeface="宋体"/>
            </a:endParaRPr>
          </a:p>
          <a:p>
            <a:pPr marL="0" indent="0">
              <a:buNone/>
            </a:pPr>
            <a:r>
              <a:rPr lang="en-CA" altLang="zh-CN" dirty="0">
                <a:ea typeface="宋体"/>
              </a:rPr>
              <a:t>3. </a:t>
            </a:r>
            <a:r>
              <a:rPr lang="en-US" altLang="en-US" dirty="0">
                <a:latin typeface="Palatino Linotype" panose="02040502050505030304" pitchFamily="18" charset="0"/>
                <a:ea typeface="宋体" panose="02010600030101010101" pitchFamily="2" charset="-122"/>
                <a:cs typeface="Palatino Linotype" panose="02040502050505030304" pitchFamily="18" charset="0"/>
              </a:rPr>
              <a:t>Which country has a generally positive sentiment towards covid vaccines and which ones has negative sentiments? </a:t>
            </a:r>
            <a:r>
              <a:rPr lang="en-US" altLang="en-US" sz="800" dirty="0"/>
              <a:t> </a:t>
            </a:r>
            <a:endParaRPr lang="en-US" altLang="en-US" sz="1800" dirty="0">
              <a:latin typeface="Arial" panose="020B0604020202020204" pitchFamily="34" charset="0"/>
            </a:endParaRPr>
          </a:p>
          <a:p>
            <a:pPr marL="0" indent="0">
              <a:buNone/>
            </a:pPr>
            <a:endParaRPr lang="en-CA" altLang="zh-CN" dirty="0">
              <a:ea typeface="宋体"/>
            </a:endParaRPr>
          </a:p>
          <a:p>
            <a:pPr marL="0" indent="0">
              <a:buNone/>
            </a:pPr>
            <a:r>
              <a:rPr lang="en-CA" altLang="zh-CN" dirty="0">
                <a:ea typeface="宋体"/>
              </a:rPr>
              <a:t>India</a:t>
            </a:r>
            <a:r>
              <a:rPr lang="en-US" altLang="zh-CN" dirty="0">
                <a:ea typeface="宋体"/>
              </a:rPr>
              <a:t>,</a:t>
            </a:r>
            <a:r>
              <a:rPr lang="zh-CN" altLang="en-US" dirty="0">
                <a:ea typeface="宋体"/>
              </a:rPr>
              <a:t> </a:t>
            </a:r>
            <a:r>
              <a:rPr lang="en-CA" altLang="zh-CN" dirty="0">
                <a:ea typeface="宋体"/>
              </a:rPr>
              <a:t>US</a:t>
            </a:r>
            <a:r>
              <a:rPr lang="zh-CN" altLang="en-US" dirty="0">
                <a:ea typeface="宋体"/>
              </a:rPr>
              <a:t> </a:t>
            </a:r>
            <a:r>
              <a:rPr lang="en-US" altLang="zh-CN" dirty="0">
                <a:ea typeface="宋体"/>
              </a:rPr>
              <a:t>and</a:t>
            </a:r>
            <a:r>
              <a:rPr lang="zh-CN" altLang="en-US" dirty="0">
                <a:ea typeface="宋体"/>
              </a:rPr>
              <a:t> </a:t>
            </a:r>
            <a:r>
              <a:rPr lang="en-US" altLang="zh-CN" dirty="0">
                <a:ea typeface="宋体"/>
              </a:rPr>
              <a:t>Australia</a:t>
            </a:r>
            <a:r>
              <a:rPr lang="en-CA" altLang="zh-CN" dirty="0">
                <a:ea typeface="宋体"/>
              </a:rPr>
              <a:t> had twice the amount of negative sentiments than positive ones. No country has a generally positive sentiment. </a:t>
            </a:r>
            <a:endParaRPr lang="zh-CN" altLang="en-US" dirty="0">
              <a:ea typeface="宋体"/>
            </a:endParaRPr>
          </a:p>
        </p:txBody>
      </p:sp>
      <p:sp>
        <p:nvSpPr>
          <p:cNvPr id="4" name="灯片编号占位符 3">
            <a:extLst>
              <a:ext uri="{FF2B5EF4-FFF2-40B4-BE49-F238E27FC236}">
                <a16:creationId xmlns:a16="http://schemas.microsoft.com/office/drawing/2014/main" id="{41CEC52F-DCC4-89F1-5BD6-E3C08BED3736}"/>
              </a:ext>
            </a:extLst>
          </p:cNvPr>
          <p:cNvSpPr>
            <a:spLocks noGrp="1"/>
          </p:cNvSpPr>
          <p:nvPr>
            <p:ph type="sldNum" sz="quarter" idx="12"/>
          </p:nvPr>
        </p:nvSpPr>
        <p:spPr/>
        <p:txBody>
          <a:bodyPr/>
          <a:lstStyle/>
          <a:p>
            <a:fld id="{10537617-F04D-2D48-8B5D-62F0364B9B54}" type="slidenum">
              <a:rPr lang="en-US"/>
              <a:pPr/>
              <a:t>23</a:t>
            </a:fld>
            <a:endParaRPr lang="en-US"/>
          </a:p>
        </p:txBody>
      </p:sp>
      <p:pic>
        <p:nvPicPr>
          <p:cNvPr id="6" name="Audio Recording Apr 19, 2022 at 9:15:51 PM" descr="Audio Recording Apr 19, 2022 at 9:15:51 PM">
            <a:hlinkClick r:id="" action="ppaction://media"/>
            <a:extLst>
              <a:ext uri="{FF2B5EF4-FFF2-40B4-BE49-F238E27FC236}">
                <a16:creationId xmlns:a16="http://schemas.microsoft.com/office/drawing/2014/main" id="{1AC75A18-8BD2-301F-2BDB-5E56F37814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1749" y="5682761"/>
            <a:ext cx="812800" cy="812800"/>
          </a:xfrm>
          <a:prstGeom prst="rect">
            <a:avLst/>
          </a:prstGeom>
        </p:spPr>
      </p:pic>
    </p:spTree>
    <p:extLst>
      <p:ext uri="{BB962C8B-B14F-4D97-AF65-F5344CB8AC3E}">
        <p14:creationId xmlns:p14="http://schemas.microsoft.com/office/powerpoint/2010/main" val="271126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257A0-79E2-76C6-458B-68B20D9121C7}"/>
              </a:ext>
            </a:extLst>
          </p:cNvPr>
          <p:cNvSpPr>
            <a:spLocks noGrp="1"/>
          </p:cNvSpPr>
          <p:nvPr>
            <p:ph type="title"/>
          </p:nvPr>
        </p:nvSpPr>
        <p:spPr>
          <a:xfrm>
            <a:off x="432000" y="118800"/>
            <a:ext cx="6122987" cy="944387"/>
          </a:xfrm>
        </p:spPr>
        <p:txBody>
          <a:bodyPr>
            <a:normAutofit/>
          </a:bodyPr>
          <a:lstStyle/>
          <a:p>
            <a:r>
              <a:rPr lang="zh-CN" altLang="en-US" sz="2800">
                <a:ea typeface="宋体"/>
                <a:cs typeface="Calibri"/>
              </a:rPr>
              <a:t>Discussion</a:t>
            </a:r>
            <a:r>
              <a:rPr lang="en-US" altLang="zh-CN" sz="2800">
                <a:ea typeface="宋体"/>
                <a:cs typeface="Calibri"/>
              </a:rPr>
              <a:t> </a:t>
            </a:r>
            <a:r>
              <a:rPr lang="en-CA" altLang="zh-CN" sz="2800">
                <a:ea typeface="宋体"/>
                <a:cs typeface="Calibri"/>
              </a:rPr>
              <a:t>&amp; Conclusion </a:t>
            </a:r>
            <a:r>
              <a:rPr lang="zh-CN" altLang="en-US" sz="2800">
                <a:ea typeface="宋体"/>
                <a:cs typeface="Calibri"/>
              </a:rPr>
              <a:t> </a:t>
            </a:r>
          </a:p>
        </p:txBody>
      </p:sp>
      <p:sp>
        <p:nvSpPr>
          <p:cNvPr id="3" name="内容占位符 2">
            <a:extLst>
              <a:ext uri="{FF2B5EF4-FFF2-40B4-BE49-F238E27FC236}">
                <a16:creationId xmlns:a16="http://schemas.microsoft.com/office/drawing/2014/main" id="{819B35FE-C028-434F-AE5D-B75E740C6725}"/>
              </a:ext>
            </a:extLst>
          </p:cNvPr>
          <p:cNvSpPr>
            <a:spLocks noGrp="1"/>
          </p:cNvSpPr>
          <p:nvPr>
            <p:ph idx="1"/>
          </p:nvPr>
        </p:nvSpPr>
        <p:spPr/>
        <p:txBody>
          <a:bodyPr vert="horz" lIns="0" tIns="0" rIns="0" bIns="0" rtlCol="0" anchor="t">
            <a:normAutofit fontScale="85000" lnSpcReduction="20000"/>
          </a:bodyPr>
          <a:lstStyle/>
          <a:p>
            <a:pPr marL="0" indent="0">
              <a:buNone/>
            </a:pPr>
            <a:endParaRPr lang="zh-CN" altLang="en-US">
              <a:ea typeface="宋体"/>
            </a:endParaRPr>
          </a:p>
          <a:p>
            <a:r>
              <a:rPr lang="en-CA" altLang="zh-CN">
                <a:ea typeface="宋体"/>
              </a:rPr>
              <a:t>Initially thought</a:t>
            </a:r>
            <a:r>
              <a:rPr lang="zh-CN" altLang="en-US">
                <a:ea typeface="宋体"/>
              </a:rPr>
              <a:t> about manually label</a:t>
            </a:r>
            <a:r>
              <a:rPr lang="en-CA" altLang="zh-CN">
                <a:ea typeface="宋体"/>
              </a:rPr>
              <a:t>ling</a:t>
            </a:r>
            <a:r>
              <a:rPr lang="zh-CN" altLang="en-US">
                <a:ea typeface="宋体"/>
              </a:rPr>
              <a:t> sentiment</a:t>
            </a:r>
            <a:r>
              <a:rPr lang="en-CA" altLang="zh-CN">
                <a:ea typeface="宋体"/>
              </a:rPr>
              <a:t>s</a:t>
            </a:r>
            <a:r>
              <a:rPr lang="zh-CN" altLang="en-US">
                <a:ea typeface="宋体"/>
              </a:rPr>
              <a:t>. </a:t>
            </a:r>
            <a:r>
              <a:rPr lang="en-CA" altLang="zh-CN">
                <a:ea typeface="宋体"/>
              </a:rPr>
              <a:t> Didn’t proceed with it due to the time constraint. </a:t>
            </a:r>
          </a:p>
          <a:p>
            <a:pPr marL="0" indent="0">
              <a:buNone/>
            </a:pPr>
            <a:endParaRPr lang="en-CA" altLang="zh-CN">
              <a:ea typeface="宋体"/>
            </a:endParaRPr>
          </a:p>
          <a:p>
            <a:r>
              <a:rPr lang="en-CA" altLang="zh-CN">
                <a:ea typeface="宋体"/>
              </a:rPr>
              <a:t>For visualization of the trends in sentiment irrespective of time, using method 2, the line representing positive sentiment counts deviates greatly from line obtained using method 1. </a:t>
            </a:r>
          </a:p>
          <a:p>
            <a:pPr marL="0" indent="0">
              <a:buNone/>
            </a:pPr>
            <a:endParaRPr lang="en-CA" altLang="zh-CN">
              <a:ea typeface="宋体"/>
            </a:endParaRPr>
          </a:p>
          <a:p>
            <a:r>
              <a:rPr lang="en-CA">
                <a:ea typeface="宋体"/>
              </a:rPr>
              <a:t>For Q1, </a:t>
            </a:r>
            <a:r>
              <a:rPr lang="en-CA" altLang="zh-CN">
                <a:ea typeface="宋体"/>
              </a:rPr>
              <a:t>we did not have tabular data on the vaccination rate for covid-19, therefore we had to retrieve graph directly from the CDC to answer the question. </a:t>
            </a:r>
          </a:p>
          <a:p>
            <a:r>
              <a:rPr lang="zh-CN" altLang="en-US">
                <a:ea typeface="宋体"/>
              </a:rPr>
              <a:t>For Q2, </a:t>
            </a:r>
            <a:r>
              <a:rPr lang="en-CA" altLang="zh-CN">
                <a:ea typeface="宋体"/>
              </a:rPr>
              <a:t>India had extremely high pos sentiment counts compared to neg ones. </a:t>
            </a:r>
            <a:endParaRPr lang="zh-CN" altLang="en-US">
              <a:ea typeface="宋体"/>
            </a:endParaRPr>
          </a:p>
          <a:p>
            <a:r>
              <a:rPr lang="en-CA" altLang="zh-CN">
                <a:ea typeface="宋体"/>
              </a:rPr>
              <a:t>MLP model was used to compare two extraction methods. Most accurate model was Multinomial NB, and will try later. </a:t>
            </a:r>
          </a:p>
          <a:p>
            <a:endParaRPr lang="zh-CN" altLang="en-US">
              <a:ea typeface="宋体"/>
            </a:endParaRPr>
          </a:p>
        </p:txBody>
      </p:sp>
      <p:sp>
        <p:nvSpPr>
          <p:cNvPr id="4" name="灯片编号占位符 3">
            <a:extLst>
              <a:ext uri="{FF2B5EF4-FFF2-40B4-BE49-F238E27FC236}">
                <a16:creationId xmlns:a16="http://schemas.microsoft.com/office/drawing/2014/main" id="{8885F51F-6FB0-3DA0-D14B-B43E1C9971D6}"/>
              </a:ext>
            </a:extLst>
          </p:cNvPr>
          <p:cNvSpPr>
            <a:spLocks noGrp="1"/>
          </p:cNvSpPr>
          <p:nvPr>
            <p:ph type="sldNum" sz="quarter" idx="12"/>
          </p:nvPr>
        </p:nvSpPr>
        <p:spPr/>
        <p:txBody>
          <a:bodyPr/>
          <a:lstStyle/>
          <a:p>
            <a:fld id="{10537617-F04D-2D48-8B5D-62F0364B9B54}" type="slidenum">
              <a:rPr lang="en-US"/>
              <a:pPr/>
              <a:t>24</a:t>
            </a:fld>
            <a:endParaRPr lang="en-US"/>
          </a:p>
        </p:txBody>
      </p:sp>
      <p:pic>
        <p:nvPicPr>
          <p:cNvPr id="5" name="已录下的声音">
            <a:hlinkClick r:id="" action="ppaction://media"/>
            <a:extLst>
              <a:ext uri="{FF2B5EF4-FFF2-40B4-BE49-F238E27FC236}">
                <a16:creationId xmlns:a16="http://schemas.microsoft.com/office/drawing/2014/main" id="{AF4ABF39-9392-477F-A5F5-75E0ED3A12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18311" y="5985338"/>
            <a:ext cx="487363" cy="487363"/>
          </a:xfrm>
          <a:prstGeom prst="rect">
            <a:avLst/>
          </a:prstGeom>
        </p:spPr>
      </p:pic>
    </p:spTree>
    <p:extLst>
      <p:ext uri="{BB962C8B-B14F-4D97-AF65-F5344CB8AC3E}">
        <p14:creationId xmlns:p14="http://schemas.microsoft.com/office/powerpoint/2010/main" val="1829766573"/>
      </p:ext>
    </p:extLst>
  </p:cSld>
  <p:clrMapOvr>
    <a:masterClrMapping/>
  </p:clrMapOvr>
  <mc:AlternateContent xmlns:mc="http://schemas.openxmlformats.org/markup-compatibility/2006" xmlns:p14="http://schemas.microsoft.com/office/powerpoint/2010/main">
    <mc:Choice Requires="p14">
      <p:transition spd="slow" p14:dur="2000" advTm="158509"/>
    </mc:Choice>
    <mc:Fallback xmlns="">
      <p:transition spd="slow" advTm="158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5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419" y="2772682"/>
            <a:ext cx="7777162" cy="1470025"/>
          </a:xfrm>
        </p:spPr>
        <p:txBody>
          <a:bodyPr>
            <a:normAutofit/>
          </a:bodyPr>
          <a:lstStyle/>
          <a:p>
            <a:pPr algn="ctr"/>
            <a:r>
              <a:rPr lang="en-US" altLang="zh-CN"/>
              <a:t>Thank</a:t>
            </a:r>
            <a:r>
              <a:rPr lang="zh-CN" altLang="en-US"/>
              <a:t> </a:t>
            </a:r>
            <a:r>
              <a:rPr lang="en-US" altLang="zh-CN"/>
              <a:t>you!</a:t>
            </a:r>
            <a:endParaRPr lang="en-US"/>
          </a:p>
        </p:txBody>
      </p:sp>
    </p:spTree>
    <p:extLst>
      <p:ext uri="{BB962C8B-B14F-4D97-AF65-F5344CB8AC3E}">
        <p14:creationId xmlns:p14="http://schemas.microsoft.com/office/powerpoint/2010/main" val="4156357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872E-AE1B-CF18-CE13-D4A4489C704C}"/>
              </a:ext>
            </a:extLst>
          </p:cNvPr>
          <p:cNvSpPr>
            <a:spLocks noGrp="1"/>
          </p:cNvSpPr>
          <p:nvPr>
            <p:ph type="title"/>
          </p:nvPr>
        </p:nvSpPr>
        <p:spPr>
          <a:xfrm>
            <a:off x="432000" y="118800"/>
            <a:ext cx="6122987" cy="944387"/>
          </a:xfrm>
        </p:spPr>
        <p:txBody>
          <a:bodyPr>
            <a:normAutofit/>
          </a:bodyPr>
          <a:lstStyle/>
          <a:p>
            <a:r>
              <a:rPr lang="en-US" altLang="zh-CN" sz="2800"/>
              <a:t>References</a:t>
            </a:r>
            <a:endParaRPr lang="en-US" sz="2800"/>
          </a:p>
        </p:txBody>
      </p:sp>
      <p:sp>
        <p:nvSpPr>
          <p:cNvPr id="3" name="Content Placeholder 2">
            <a:extLst>
              <a:ext uri="{FF2B5EF4-FFF2-40B4-BE49-F238E27FC236}">
                <a16:creationId xmlns:a16="http://schemas.microsoft.com/office/drawing/2014/main" id="{3935A390-2E5E-7CD6-7027-DE474054866E}"/>
              </a:ext>
            </a:extLst>
          </p:cNvPr>
          <p:cNvSpPr>
            <a:spLocks noGrp="1"/>
          </p:cNvSpPr>
          <p:nvPr>
            <p:ph idx="1"/>
          </p:nvPr>
        </p:nvSpPr>
        <p:spPr/>
        <p:txBody>
          <a:bodyPr>
            <a:normAutofit/>
          </a:bodyPr>
          <a:lstStyle/>
          <a:p>
            <a:endParaRPr lang="en-US" sz="1800"/>
          </a:p>
          <a:p>
            <a:pPr marL="0" indent="0">
              <a:buNone/>
            </a:pPr>
            <a:endParaRPr lang="en-US" sz="1800"/>
          </a:p>
          <a:p>
            <a:pPr marL="457200" indent="-457200">
              <a:buNone/>
            </a:pPr>
            <a:r>
              <a:rPr lang="en-CA" sz="1800"/>
              <a:t>Alam, K. N., Khan, M. S., </a:t>
            </a:r>
            <a:r>
              <a:rPr lang="en-CA" sz="1800" err="1"/>
              <a:t>Dhruba</a:t>
            </a:r>
            <a:r>
              <a:rPr lang="en-CA" sz="1800"/>
              <a:t>, A. R., Khan, M. M., Al-Amri, J. F., </a:t>
            </a:r>
            <a:r>
              <a:rPr lang="en-CA" sz="1800" err="1"/>
              <a:t>Masud</a:t>
            </a:r>
            <a:r>
              <a:rPr lang="en-CA" sz="1800"/>
              <a:t>, M., &amp; </a:t>
            </a:r>
            <a:r>
              <a:rPr lang="en-CA" sz="1800" err="1"/>
              <a:t>Rawashdeh</a:t>
            </a:r>
            <a:r>
              <a:rPr lang="en-CA" sz="1800"/>
              <a:t>, M. (2021). Deep Learning-Based Sentiment Analysis of COVID-19 Vaccination Responses from Twitter Data. </a:t>
            </a:r>
            <a:r>
              <a:rPr lang="en-CA" sz="1800" i="1"/>
              <a:t>Computational and Mathematical Methods in Medicine</a:t>
            </a:r>
            <a:r>
              <a:rPr lang="en-CA" sz="1800"/>
              <a:t>, </a:t>
            </a:r>
            <a:r>
              <a:rPr lang="en-CA" sz="1800" i="1"/>
              <a:t>2021</a:t>
            </a:r>
            <a:r>
              <a:rPr lang="en-CA" sz="1800"/>
              <a:t>.</a:t>
            </a:r>
            <a:endParaRPr lang="en-US" sz="1800"/>
          </a:p>
          <a:p>
            <a:pPr marL="457200" indent="-457200">
              <a:buNone/>
            </a:pPr>
            <a:endParaRPr lang="en-CA" sz="1800"/>
          </a:p>
          <a:p>
            <a:pPr marL="457200" indent="-457200">
              <a:buNone/>
            </a:pPr>
            <a:r>
              <a:rPr lang="en-CA" sz="1800"/>
              <a:t>Centers for Disease Control and Prevention. COVID Data Tracker. Atlanta, GA: US Department of Health and Human Services, CDC; 2022, April 19. https://</a:t>
            </a:r>
            <a:r>
              <a:rPr lang="en-CA" sz="1800" err="1"/>
              <a:t>covid.cdc.gov</a:t>
            </a:r>
            <a:r>
              <a:rPr lang="en-CA" sz="1800"/>
              <a:t>/covid-data-tracker</a:t>
            </a:r>
          </a:p>
        </p:txBody>
      </p:sp>
      <p:sp>
        <p:nvSpPr>
          <p:cNvPr id="4" name="Slide Number Placeholder 3">
            <a:extLst>
              <a:ext uri="{FF2B5EF4-FFF2-40B4-BE49-F238E27FC236}">
                <a16:creationId xmlns:a16="http://schemas.microsoft.com/office/drawing/2014/main" id="{3234E74A-5559-9155-090F-842297EF0EDD}"/>
              </a:ext>
            </a:extLst>
          </p:cNvPr>
          <p:cNvSpPr>
            <a:spLocks noGrp="1"/>
          </p:cNvSpPr>
          <p:nvPr>
            <p:ph type="sldNum" sz="quarter" idx="12"/>
          </p:nvPr>
        </p:nvSpPr>
        <p:spPr/>
        <p:txBody>
          <a:bodyPr/>
          <a:lstStyle/>
          <a:p>
            <a:fld id="{10537617-F04D-2D48-8B5D-62F0364B9B54}" type="slidenum">
              <a:rPr lang="en-US" smtClean="0"/>
              <a:pPr/>
              <a:t>26</a:t>
            </a:fld>
            <a:endParaRPr lang="en-US"/>
          </a:p>
        </p:txBody>
      </p:sp>
    </p:spTree>
    <p:extLst>
      <p:ext uri="{BB962C8B-B14F-4D97-AF65-F5344CB8AC3E}">
        <p14:creationId xmlns:p14="http://schemas.microsoft.com/office/powerpoint/2010/main" val="3110799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213" y="118800"/>
            <a:ext cx="6122987" cy="944387"/>
          </a:xfrm>
        </p:spPr>
        <p:txBody>
          <a:bodyPr>
            <a:normAutofit/>
          </a:bodyPr>
          <a:lstStyle/>
          <a:p>
            <a:r>
              <a:rPr lang="en-US" sz="2800">
                <a:cs typeface="Calibri"/>
              </a:rPr>
              <a:t>Current Project Goal / Introduction </a:t>
            </a:r>
          </a:p>
        </p:txBody>
      </p:sp>
      <p:sp>
        <p:nvSpPr>
          <p:cNvPr id="7" name="Content Placeholder 6">
            <a:extLst>
              <a:ext uri="{FF2B5EF4-FFF2-40B4-BE49-F238E27FC236}">
                <a16:creationId xmlns:a16="http://schemas.microsoft.com/office/drawing/2014/main" id="{6D41A6CB-7DA5-4AF0-A5FA-2FB276828751}"/>
              </a:ext>
            </a:extLst>
          </p:cNvPr>
          <p:cNvSpPr>
            <a:spLocks noGrp="1"/>
          </p:cNvSpPr>
          <p:nvPr>
            <p:ph idx="1"/>
          </p:nvPr>
        </p:nvSpPr>
        <p:spPr/>
        <p:txBody>
          <a:bodyPr vert="horz" lIns="0" tIns="0" rIns="0" bIns="0" rtlCol="0" anchor="t">
            <a:normAutofit/>
          </a:bodyPr>
          <a:lstStyle/>
          <a:p>
            <a:r>
              <a:rPr lang="en-US"/>
              <a:t>Analyze Covid-19 twitter data and determine tweet sentiment</a:t>
            </a:r>
            <a:r>
              <a:rPr lang="zh-CN" altLang="en-US">
                <a:ea typeface="宋体"/>
              </a:rPr>
              <a:t> </a:t>
            </a:r>
            <a:endParaRPr lang="en-US" altLang="zh-CN"/>
          </a:p>
          <a:p>
            <a:r>
              <a:rPr lang="en-US"/>
              <a:t>Use text analysis to determine key words which reflect user sentiment and compare to Covid-19 vaccine rate/case count</a:t>
            </a:r>
          </a:p>
          <a:p>
            <a:endParaRPr lang="en-US"/>
          </a:p>
          <a:p>
            <a:pPr marL="455295" lvl="1" indent="-226695"/>
            <a:endParaRPr lang="en-US"/>
          </a:p>
        </p:txBody>
      </p:sp>
      <p:pic>
        <p:nvPicPr>
          <p:cNvPr id="3" name="audio3.mp3" descr="audio3.mp3">
            <a:hlinkClick r:id="" action="ppaction://media"/>
            <a:extLst>
              <a:ext uri="{FF2B5EF4-FFF2-40B4-BE49-F238E27FC236}">
                <a16:creationId xmlns:a16="http://schemas.microsoft.com/office/drawing/2014/main" id="{FC312254-21C4-004A-BF2A-0361E8DCD4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31200" y="5937617"/>
            <a:ext cx="812800" cy="812800"/>
          </a:xfrm>
          <a:prstGeom prst="rect">
            <a:avLst/>
          </a:prstGeom>
        </p:spPr>
      </p:pic>
      <p:sp>
        <p:nvSpPr>
          <p:cNvPr id="4" name="Slide Number Placeholder 3">
            <a:extLst>
              <a:ext uri="{FF2B5EF4-FFF2-40B4-BE49-F238E27FC236}">
                <a16:creationId xmlns:a16="http://schemas.microsoft.com/office/drawing/2014/main" id="{70357A9C-40C8-104A-9501-23D443DF3919}"/>
              </a:ext>
            </a:extLst>
          </p:cNvPr>
          <p:cNvSpPr>
            <a:spLocks noGrp="1"/>
          </p:cNvSpPr>
          <p:nvPr>
            <p:ph type="sldNum" sz="quarter" idx="12"/>
          </p:nvPr>
        </p:nvSpPr>
        <p:spPr/>
        <p:txBody>
          <a:bodyPr/>
          <a:lstStyle/>
          <a:p>
            <a:fld id="{10537617-F04D-2D48-8B5D-62F0364B9B54}" type="slidenum">
              <a:rPr lang="en-US" smtClean="0"/>
              <a:pPr/>
              <a:t>2</a:t>
            </a:fld>
            <a:endParaRPr lang="en-US"/>
          </a:p>
        </p:txBody>
      </p:sp>
    </p:spTree>
    <p:extLst>
      <p:ext uri="{BB962C8B-B14F-4D97-AF65-F5344CB8AC3E}">
        <p14:creationId xmlns:p14="http://schemas.microsoft.com/office/powerpoint/2010/main" val="138426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F647E-051F-465D-91D0-AB1BD771D96C}"/>
              </a:ext>
            </a:extLst>
          </p:cNvPr>
          <p:cNvSpPr>
            <a:spLocks noGrp="1"/>
          </p:cNvSpPr>
          <p:nvPr>
            <p:ph type="title"/>
          </p:nvPr>
        </p:nvSpPr>
        <p:spPr>
          <a:xfrm>
            <a:off x="430213" y="118800"/>
            <a:ext cx="6122987" cy="944387"/>
          </a:xfrm>
        </p:spPr>
        <p:txBody>
          <a:bodyPr>
            <a:normAutofit/>
          </a:bodyPr>
          <a:lstStyle/>
          <a:p>
            <a:r>
              <a:rPr lang="en-US" altLang="zh-CN" sz="2800">
                <a:ea typeface="宋体"/>
              </a:rPr>
              <a:t>Questions</a:t>
            </a:r>
            <a:endParaRPr lang="zh-CN" altLang="en-US" sz="2800"/>
          </a:p>
        </p:txBody>
      </p:sp>
      <p:sp>
        <p:nvSpPr>
          <p:cNvPr id="3" name="内容占位符 2">
            <a:extLst>
              <a:ext uri="{FF2B5EF4-FFF2-40B4-BE49-F238E27FC236}">
                <a16:creationId xmlns:a16="http://schemas.microsoft.com/office/drawing/2014/main" id="{EF50D9A7-CDBD-496C-8811-B11F74945BE4}"/>
              </a:ext>
            </a:extLst>
          </p:cNvPr>
          <p:cNvSpPr>
            <a:spLocks noGrp="1"/>
          </p:cNvSpPr>
          <p:nvPr>
            <p:ph idx="1"/>
          </p:nvPr>
        </p:nvSpPr>
        <p:spPr/>
        <p:txBody>
          <a:bodyPr vert="horz" lIns="0" tIns="0" rIns="0" bIns="0" rtlCol="0" anchor="t">
            <a:normAutofit/>
          </a:bodyPr>
          <a:lstStyle/>
          <a:p>
            <a:pPr rtl="0">
              <a:spcBef>
                <a:spcPts val="700"/>
              </a:spcBef>
              <a:spcAft>
                <a:spcPts val="1400"/>
              </a:spcAft>
            </a:pPr>
            <a:r>
              <a:rPr lang="en-US" altLang="zh-CN">
                <a:ea typeface="宋体"/>
              </a:rPr>
              <a:t>Are sentiments towards covid vaccines related to vaccination rates?</a:t>
            </a:r>
          </a:p>
          <a:p>
            <a:pPr>
              <a:spcBef>
                <a:spcPts val="700"/>
              </a:spcBef>
              <a:spcAft>
                <a:spcPts val="1400"/>
              </a:spcAft>
            </a:pPr>
            <a:r>
              <a:rPr lang="en-US" altLang="zh-CN">
                <a:ea typeface="宋体"/>
              </a:rPr>
              <a:t>How has sentiment towards covid vaccine &amp; the pandemic changed since 2020?</a:t>
            </a:r>
            <a:r>
              <a:rPr lang="en-US" altLang="zh-CN">
                <a:solidFill>
                  <a:srgbClr val="FF0000"/>
                </a:solidFill>
                <a:ea typeface="宋体"/>
              </a:rPr>
              <a:t> </a:t>
            </a:r>
          </a:p>
          <a:p>
            <a:r>
              <a:rPr lang="en-US" altLang="zh-CN">
                <a:ea typeface="宋体"/>
              </a:rPr>
              <a:t>Which country has a generally positive sentiment towards covid vaccines and which ones has negative sentiments? </a:t>
            </a:r>
            <a:br>
              <a:rPr lang="en-US" altLang="zh-CN"/>
            </a:br>
            <a:endParaRPr lang="en-US" altLang="zh-CN">
              <a:solidFill>
                <a:srgbClr val="FF0000"/>
              </a:solidFill>
            </a:endParaRPr>
          </a:p>
        </p:txBody>
      </p:sp>
      <p:sp>
        <p:nvSpPr>
          <p:cNvPr id="4" name="Slide Number Placeholder 3">
            <a:extLst>
              <a:ext uri="{FF2B5EF4-FFF2-40B4-BE49-F238E27FC236}">
                <a16:creationId xmlns:a16="http://schemas.microsoft.com/office/drawing/2014/main" id="{5811A945-DAE8-AA4C-A731-CE205CE92713}"/>
              </a:ext>
            </a:extLst>
          </p:cNvPr>
          <p:cNvSpPr>
            <a:spLocks noGrp="1"/>
          </p:cNvSpPr>
          <p:nvPr>
            <p:ph type="sldNum" sz="quarter" idx="12"/>
          </p:nvPr>
        </p:nvSpPr>
        <p:spPr/>
        <p:txBody>
          <a:bodyPr/>
          <a:lstStyle/>
          <a:p>
            <a:fld id="{10537617-F04D-2D48-8B5D-62F0364B9B54}" type="slidenum">
              <a:rPr lang="en-US" smtClean="0"/>
              <a:pPr/>
              <a:t>3</a:t>
            </a:fld>
            <a:endParaRPr lang="en-US"/>
          </a:p>
        </p:txBody>
      </p:sp>
      <p:pic>
        <p:nvPicPr>
          <p:cNvPr id="6" name="Audio Recording Mar 22, 2022 at 11:02:20 PM" descr="Audio Recording Mar 22, 2022 at 11:02:20 PM">
            <a:hlinkClick r:id="" action="ppaction://media"/>
            <a:extLst>
              <a:ext uri="{FF2B5EF4-FFF2-40B4-BE49-F238E27FC236}">
                <a16:creationId xmlns:a16="http://schemas.microsoft.com/office/drawing/2014/main" id="{B95863C5-7A08-DD4D-A7A1-E656C7C444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0400" y="5936400"/>
            <a:ext cx="812800" cy="812800"/>
          </a:xfrm>
          <a:prstGeom prst="rect">
            <a:avLst/>
          </a:prstGeom>
        </p:spPr>
      </p:pic>
    </p:spTree>
    <p:extLst>
      <p:ext uri="{BB962C8B-B14F-4D97-AF65-F5344CB8AC3E}">
        <p14:creationId xmlns:p14="http://schemas.microsoft.com/office/powerpoint/2010/main" val="167376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0C94A-8078-B24F-C4BC-D2082B21ACD3}"/>
              </a:ext>
            </a:extLst>
          </p:cNvPr>
          <p:cNvSpPr>
            <a:spLocks noGrp="1"/>
          </p:cNvSpPr>
          <p:nvPr>
            <p:ph type="title"/>
          </p:nvPr>
        </p:nvSpPr>
        <p:spPr>
          <a:xfrm>
            <a:off x="432000" y="118800"/>
            <a:ext cx="6122987" cy="944387"/>
          </a:xfrm>
        </p:spPr>
        <p:txBody>
          <a:bodyPr>
            <a:normAutofit/>
          </a:bodyPr>
          <a:lstStyle/>
          <a:p>
            <a:r>
              <a:rPr lang="en-US" altLang="zh-CN" sz="2800"/>
              <a:t>Motivation</a:t>
            </a:r>
            <a:endParaRPr lang="en-US" sz="2800"/>
          </a:p>
        </p:txBody>
      </p:sp>
      <p:sp>
        <p:nvSpPr>
          <p:cNvPr id="3" name="Content Placeholder 2">
            <a:extLst>
              <a:ext uri="{FF2B5EF4-FFF2-40B4-BE49-F238E27FC236}">
                <a16:creationId xmlns:a16="http://schemas.microsoft.com/office/drawing/2014/main" id="{18678945-418D-13B2-28FF-511813AA71F0}"/>
              </a:ext>
            </a:extLst>
          </p:cNvPr>
          <p:cNvSpPr>
            <a:spLocks noGrp="1"/>
          </p:cNvSpPr>
          <p:nvPr>
            <p:ph idx="1"/>
          </p:nvPr>
        </p:nvSpPr>
        <p:spPr>
          <a:xfrm>
            <a:off x="681038" y="1817688"/>
            <a:ext cx="8005762" cy="4542583"/>
          </a:xfrm>
        </p:spPr>
        <p:txBody>
          <a:bodyPr vert="horz" lIns="0" tIns="0" rIns="0" bIns="0" rtlCol="0" anchor="t">
            <a:normAutofit/>
          </a:bodyPr>
          <a:lstStyle/>
          <a:p>
            <a:r>
              <a:rPr lang="en-US" altLang="zh-CN">
                <a:ea typeface="宋体"/>
              </a:rPr>
              <a:t>Covid-19</a:t>
            </a:r>
            <a:r>
              <a:rPr lang="zh-CN" altLang="en-US">
                <a:ea typeface="宋体"/>
              </a:rPr>
              <a:t> </a:t>
            </a:r>
            <a:r>
              <a:rPr lang="en-US" altLang="zh-CN">
                <a:ea typeface="宋体"/>
              </a:rPr>
              <a:t>pandemic</a:t>
            </a:r>
            <a:r>
              <a:rPr lang="zh-CN" altLang="en-US">
                <a:ea typeface="宋体"/>
              </a:rPr>
              <a:t> </a:t>
            </a:r>
            <a:r>
              <a:rPr lang="en-US" altLang="zh-CN">
                <a:ea typeface="宋体"/>
              </a:rPr>
              <a:t>caused</a:t>
            </a:r>
            <a:r>
              <a:rPr lang="zh-CN" altLang="en-US">
                <a:ea typeface="宋体"/>
              </a:rPr>
              <a:t> </a:t>
            </a:r>
            <a:r>
              <a:rPr lang="en-US" altLang="zh-CN">
                <a:ea typeface="宋体"/>
              </a:rPr>
              <a:t>anxiety,</a:t>
            </a:r>
            <a:r>
              <a:rPr lang="zh-CN" altLang="en-US">
                <a:ea typeface="宋体"/>
              </a:rPr>
              <a:t> </a:t>
            </a:r>
            <a:r>
              <a:rPr lang="en-US" altLang="zh-CN">
                <a:ea typeface="宋体"/>
              </a:rPr>
              <a:t>fear,</a:t>
            </a:r>
            <a:r>
              <a:rPr lang="zh-CN" altLang="en-US">
                <a:ea typeface="宋体"/>
              </a:rPr>
              <a:t> </a:t>
            </a:r>
            <a:r>
              <a:rPr lang="en-US" altLang="zh-CN">
                <a:ea typeface="宋体"/>
              </a:rPr>
              <a:t>and</a:t>
            </a:r>
            <a:r>
              <a:rPr lang="zh-CN" altLang="en-US">
                <a:ea typeface="宋体"/>
              </a:rPr>
              <a:t> </a:t>
            </a:r>
            <a:r>
              <a:rPr lang="en-US" altLang="zh-CN">
                <a:ea typeface="宋体"/>
              </a:rPr>
              <a:t>complicated</a:t>
            </a:r>
            <a:r>
              <a:rPr lang="zh-CN" altLang="en-US">
                <a:ea typeface="宋体"/>
              </a:rPr>
              <a:t> </a:t>
            </a:r>
            <a:r>
              <a:rPr lang="en-US" altLang="zh-CN">
                <a:ea typeface="宋体"/>
              </a:rPr>
              <a:t>feelings</a:t>
            </a:r>
            <a:r>
              <a:rPr lang="zh-CN" altLang="en-US">
                <a:ea typeface="宋体"/>
              </a:rPr>
              <a:t> </a:t>
            </a:r>
            <a:r>
              <a:rPr lang="en-US" altLang="zh-CN">
                <a:ea typeface="宋体"/>
              </a:rPr>
              <a:t>and</a:t>
            </a:r>
            <a:r>
              <a:rPr lang="zh-CN" altLang="en-US">
                <a:ea typeface="宋体"/>
              </a:rPr>
              <a:t> </a:t>
            </a:r>
            <a:r>
              <a:rPr lang="en-US" altLang="zh-CN">
                <a:ea typeface="宋体"/>
              </a:rPr>
              <a:t>emotions</a:t>
            </a:r>
            <a:r>
              <a:rPr lang="zh-CN" altLang="en-US">
                <a:ea typeface="宋体"/>
              </a:rPr>
              <a:t> </a:t>
            </a:r>
            <a:r>
              <a:rPr lang="en-US" altLang="zh-CN">
                <a:ea typeface="宋体"/>
              </a:rPr>
              <a:t>for</a:t>
            </a:r>
            <a:r>
              <a:rPr lang="zh-CN" altLang="en-US">
                <a:ea typeface="宋体"/>
              </a:rPr>
              <a:t> </a:t>
            </a:r>
            <a:r>
              <a:rPr lang="en-US" altLang="zh-CN">
                <a:ea typeface="宋体"/>
              </a:rPr>
              <a:t>people</a:t>
            </a:r>
            <a:r>
              <a:rPr lang="zh-CN" altLang="en-US">
                <a:ea typeface="宋体"/>
              </a:rPr>
              <a:t> </a:t>
            </a:r>
            <a:r>
              <a:rPr lang="en-US" altLang="zh-CN">
                <a:ea typeface="宋体"/>
              </a:rPr>
              <a:t>worldwide</a:t>
            </a:r>
          </a:p>
          <a:p>
            <a:r>
              <a:rPr lang="en-US" altLang="zh-CN">
                <a:ea typeface="宋体"/>
              </a:rPr>
              <a:t>Initiation</a:t>
            </a:r>
            <a:r>
              <a:rPr lang="zh-CN" altLang="en-US">
                <a:ea typeface="宋体"/>
              </a:rPr>
              <a:t> </a:t>
            </a:r>
            <a:r>
              <a:rPr lang="en-US" altLang="zh-CN">
                <a:ea typeface="宋体"/>
              </a:rPr>
              <a:t>of</a:t>
            </a:r>
            <a:r>
              <a:rPr lang="zh-CN" altLang="en-US">
                <a:ea typeface="宋体"/>
              </a:rPr>
              <a:t> </a:t>
            </a:r>
            <a:r>
              <a:rPr lang="en-US" altLang="zh-CN">
                <a:ea typeface="宋体"/>
              </a:rPr>
              <a:t>vaccination</a:t>
            </a:r>
            <a:r>
              <a:rPr lang="zh-CN" altLang="en-US">
                <a:ea typeface="宋体"/>
              </a:rPr>
              <a:t> </a:t>
            </a:r>
            <a:r>
              <a:rPr lang="en-US" altLang="zh-CN">
                <a:ea typeface="宋体"/>
              </a:rPr>
              <a:t>campaigns</a:t>
            </a:r>
            <a:r>
              <a:rPr lang="zh-CN" altLang="en-US">
                <a:ea typeface="宋体"/>
              </a:rPr>
              <a:t> </a:t>
            </a:r>
            <a:r>
              <a:rPr lang="en-US" altLang="zh-CN">
                <a:ea typeface="宋体"/>
              </a:rPr>
              <a:t>caused</a:t>
            </a:r>
            <a:r>
              <a:rPr lang="zh-CN" altLang="en-US">
                <a:ea typeface="宋体"/>
              </a:rPr>
              <a:t> </a:t>
            </a:r>
            <a:r>
              <a:rPr lang="en-US" altLang="zh-CN">
                <a:ea typeface="宋体"/>
              </a:rPr>
              <a:t>increasingly</a:t>
            </a:r>
            <a:r>
              <a:rPr lang="zh-CN" altLang="en-US">
                <a:ea typeface="宋体"/>
              </a:rPr>
              <a:t> </a:t>
            </a:r>
            <a:r>
              <a:rPr lang="en-US" altLang="zh-CN">
                <a:ea typeface="宋体"/>
              </a:rPr>
              <a:t>diverse</a:t>
            </a:r>
            <a:r>
              <a:rPr lang="zh-CN" altLang="en-US">
                <a:ea typeface="宋体"/>
              </a:rPr>
              <a:t> </a:t>
            </a:r>
            <a:r>
              <a:rPr lang="en-US" altLang="zh-CN">
                <a:ea typeface="宋体"/>
              </a:rPr>
              <a:t>and</a:t>
            </a:r>
            <a:r>
              <a:rPr lang="zh-CN" altLang="en-US">
                <a:ea typeface="宋体"/>
              </a:rPr>
              <a:t> </a:t>
            </a:r>
            <a:r>
              <a:rPr lang="en-US" altLang="zh-CN">
                <a:ea typeface="宋体"/>
              </a:rPr>
              <a:t>complex</a:t>
            </a:r>
            <a:r>
              <a:rPr lang="zh-CN" altLang="en-US">
                <a:ea typeface="宋体"/>
              </a:rPr>
              <a:t> </a:t>
            </a:r>
            <a:r>
              <a:rPr lang="en-US" altLang="zh-CN">
                <a:ea typeface="宋体"/>
              </a:rPr>
              <a:t>emotions</a:t>
            </a:r>
            <a:endParaRPr lang="en-CA" altLang="zh-CN"/>
          </a:p>
          <a:p>
            <a:r>
              <a:rPr lang="en-US" altLang="zh-CN">
                <a:ea typeface="宋体"/>
              </a:rPr>
              <a:t>Understanding</a:t>
            </a:r>
            <a:r>
              <a:rPr lang="zh-CN" altLang="en-US">
                <a:ea typeface="宋体"/>
              </a:rPr>
              <a:t> </a:t>
            </a:r>
            <a:r>
              <a:rPr lang="en-US" altLang="zh-CN">
                <a:ea typeface="宋体"/>
              </a:rPr>
              <a:t>sentiment (positive,</a:t>
            </a:r>
            <a:r>
              <a:rPr lang="zh-CN" altLang="en-US">
                <a:ea typeface="宋体"/>
              </a:rPr>
              <a:t> </a:t>
            </a:r>
            <a:r>
              <a:rPr lang="en-US" altLang="zh-CN">
                <a:ea typeface="宋体"/>
              </a:rPr>
              <a:t>negative</a:t>
            </a:r>
            <a:r>
              <a:rPr lang="zh-CN" altLang="en-US">
                <a:ea typeface="宋体"/>
              </a:rPr>
              <a:t> </a:t>
            </a:r>
            <a:r>
              <a:rPr lang="en-US" altLang="zh-CN">
                <a:ea typeface="宋体"/>
              </a:rPr>
              <a:t>or</a:t>
            </a:r>
            <a:r>
              <a:rPr lang="zh-CN" altLang="en-US">
                <a:ea typeface="宋体"/>
              </a:rPr>
              <a:t> </a:t>
            </a:r>
            <a:r>
              <a:rPr lang="en-US" altLang="zh-CN">
                <a:ea typeface="宋体"/>
              </a:rPr>
              <a:t>neutral)</a:t>
            </a:r>
            <a:r>
              <a:rPr lang="zh-CN" altLang="en-US">
                <a:ea typeface="宋体"/>
              </a:rPr>
              <a:t> </a:t>
            </a:r>
            <a:r>
              <a:rPr lang="en-US" altLang="zh-CN">
                <a:ea typeface="宋体"/>
              </a:rPr>
              <a:t>could</a:t>
            </a:r>
            <a:r>
              <a:rPr lang="zh-CN" altLang="en-US">
                <a:ea typeface="宋体"/>
              </a:rPr>
              <a:t> </a:t>
            </a:r>
            <a:r>
              <a:rPr lang="en-US" altLang="zh-CN">
                <a:ea typeface="宋体"/>
              </a:rPr>
              <a:t>improve</a:t>
            </a:r>
            <a:r>
              <a:rPr lang="zh-CN" altLang="en-US">
                <a:ea typeface="宋体"/>
              </a:rPr>
              <a:t> </a:t>
            </a:r>
            <a:r>
              <a:rPr lang="en-US" altLang="zh-CN">
                <a:ea typeface="宋体"/>
              </a:rPr>
              <a:t>understanding</a:t>
            </a:r>
            <a:r>
              <a:rPr lang="zh-CN" altLang="en-US">
                <a:ea typeface="宋体"/>
              </a:rPr>
              <a:t> </a:t>
            </a:r>
            <a:r>
              <a:rPr lang="en-US" altLang="zh-CN">
                <a:ea typeface="宋体"/>
              </a:rPr>
              <a:t>of</a:t>
            </a:r>
            <a:r>
              <a:rPr lang="zh-CN" altLang="en-US">
                <a:ea typeface="宋体"/>
              </a:rPr>
              <a:t> </a:t>
            </a:r>
            <a:r>
              <a:rPr lang="en-US" altLang="zh-CN">
                <a:ea typeface="宋体"/>
              </a:rPr>
              <a:t>public</a:t>
            </a:r>
            <a:r>
              <a:rPr lang="zh-CN" altLang="en-US">
                <a:ea typeface="宋体"/>
              </a:rPr>
              <a:t> </a:t>
            </a:r>
            <a:r>
              <a:rPr lang="en-US" altLang="zh-CN">
                <a:ea typeface="宋体"/>
              </a:rPr>
              <a:t>opinions</a:t>
            </a:r>
            <a:r>
              <a:rPr lang="zh-CN" altLang="en-US">
                <a:ea typeface="宋体"/>
              </a:rPr>
              <a:t> </a:t>
            </a:r>
            <a:r>
              <a:rPr lang="en-US" altLang="zh-CN">
                <a:ea typeface="宋体"/>
              </a:rPr>
              <a:t>towards</a:t>
            </a:r>
            <a:r>
              <a:rPr lang="zh-CN" altLang="en-US">
                <a:ea typeface="宋体"/>
              </a:rPr>
              <a:t> </a:t>
            </a:r>
            <a:r>
              <a:rPr lang="en-US" altLang="zh-CN">
                <a:ea typeface="宋体"/>
              </a:rPr>
              <a:t>vaccines</a:t>
            </a:r>
            <a:r>
              <a:rPr lang="zh-CN" altLang="en-US">
                <a:ea typeface="宋体"/>
              </a:rPr>
              <a:t> </a:t>
            </a:r>
            <a:r>
              <a:rPr lang="en-US" altLang="zh-CN">
                <a:ea typeface="宋体"/>
              </a:rPr>
              <a:t>and</a:t>
            </a:r>
            <a:r>
              <a:rPr lang="zh-CN" altLang="en-US">
                <a:ea typeface="宋体"/>
              </a:rPr>
              <a:t> </a:t>
            </a:r>
            <a:r>
              <a:rPr lang="en-US" altLang="zh-CN">
                <a:ea typeface="宋体"/>
              </a:rPr>
              <a:t>vaccination</a:t>
            </a:r>
            <a:r>
              <a:rPr lang="zh-CN" altLang="en-US">
                <a:ea typeface="宋体"/>
              </a:rPr>
              <a:t> </a:t>
            </a:r>
            <a:r>
              <a:rPr lang="en-US" altLang="zh-CN">
                <a:ea typeface="宋体"/>
              </a:rPr>
              <a:t>efforts</a:t>
            </a:r>
            <a:endParaRPr lang="en-US" altLang="zh-CN"/>
          </a:p>
          <a:p>
            <a:r>
              <a:rPr lang="en-US" altLang="zh-CN">
                <a:ea typeface="宋体"/>
              </a:rPr>
              <a:t>Keywords</a:t>
            </a:r>
            <a:r>
              <a:rPr lang="zh-CN" altLang="en-US">
                <a:ea typeface="宋体"/>
              </a:rPr>
              <a:t> </a:t>
            </a:r>
            <a:r>
              <a:rPr lang="en-US" altLang="zh-CN">
                <a:ea typeface="宋体"/>
              </a:rPr>
              <a:t>associated</a:t>
            </a:r>
            <a:r>
              <a:rPr lang="zh-CN" altLang="en-US">
                <a:ea typeface="宋体"/>
              </a:rPr>
              <a:t> </a:t>
            </a:r>
            <a:r>
              <a:rPr lang="en-US" altLang="zh-CN">
                <a:ea typeface="宋体"/>
              </a:rPr>
              <a:t>with</a:t>
            </a:r>
            <a:r>
              <a:rPr lang="zh-CN" altLang="en-US">
                <a:ea typeface="宋体"/>
              </a:rPr>
              <a:t> </a:t>
            </a:r>
            <a:r>
              <a:rPr lang="en-US" altLang="zh-CN">
                <a:ea typeface="宋体"/>
              </a:rPr>
              <a:t>negative</a:t>
            </a:r>
            <a:r>
              <a:rPr lang="zh-CN" altLang="en-US">
                <a:ea typeface="宋体"/>
              </a:rPr>
              <a:t> </a:t>
            </a:r>
            <a:r>
              <a:rPr lang="en-US" altLang="zh-CN">
                <a:ea typeface="宋体"/>
              </a:rPr>
              <a:t>sentiments</a:t>
            </a:r>
            <a:r>
              <a:rPr lang="zh-CN" altLang="en-US">
                <a:ea typeface="宋体"/>
              </a:rPr>
              <a:t> </a:t>
            </a:r>
            <a:r>
              <a:rPr lang="en-US" altLang="zh-CN">
                <a:ea typeface="宋体"/>
              </a:rPr>
              <a:t>could</a:t>
            </a:r>
            <a:r>
              <a:rPr lang="zh-CN" altLang="en-US">
                <a:ea typeface="宋体"/>
              </a:rPr>
              <a:t> </a:t>
            </a:r>
            <a:r>
              <a:rPr lang="en-US" altLang="zh-CN">
                <a:ea typeface="宋体"/>
              </a:rPr>
              <a:t>be</a:t>
            </a:r>
            <a:r>
              <a:rPr lang="zh-CN" altLang="en-US">
                <a:ea typeface="宋体"/>
              </a:rPr>
              <a:t> </a:t>
            </a:r>
            <a:r>
              <a:rPr lang="en-US" altLang="zh-CN">
                <a:ea typeface="宋体"/>
              </a:rPr>
              <a:t>informative</a:t>
            </a:r>
            <a:r>
              <a:rPr lang="zh-CN" altLang="en-US">
                <a:ea typeface="宋体"/>
              </a:rPr>
              <a:t> </a:t>
            </a:r>
            <a:r>
              <a:rPr lang="en-US" altLang="zh-CN">
                <a:ea typeface="宋体"/>
              </a:rPr>
              <a:t>to</a:t>
            </a:r>
            <a:r>
              <a:rPr lang="zh-CN" altLang="en-US">
                <a:ea typeface="宋体"/>
              </a:rPr>
              <a:t> </a:t>
            </a:r>
            <a:r>
              <a:rPr lang="en-US" altLang="zh-CN">
                <a:ea typeface="宋体"/>
              </a:rPr>
              <a:t>government</a:t>
            </a:r>
            <a:r>
              <a:rPr lang="zh-CN" altLang="en-US">
                <a:ea typeface="宋体"/>
              </a:rPr>
              <a:t> </a:t>
            </a:r>
            <a:r>
              <a:rPr lang="en-US" altLang="zh-CN">
                <a:ea typeface="宋体"/>
              </a:rPr>
              <a:t>officials,</a:t>
            </a:r>
            <a:r>
              <a:rPr lang="zh-CN" altLang="en-US">
                <a:ea typeface="宋体"/>
              </a:rPr>
              <a:t> </a:t>
            </a:r>
            <a:r>
              <a:rPr lang="en-US" altLang="zh-CN">
                <a:ea typeface="宋体"/>
              </a:rPr>
              <a:t>health</a:t>
            </a:r>
            <a:r>
              <a:rPr lang="zh-CN" altLang="en-US">
                <a:ea typeface="宋体"/>
              </a:rPr>
              <a:t> </a:t>
            </a:r>
            <a:r>
              <a:rPr lang="en-US" altLang="zh-CN">
                <a:ea typeface="宋体"/>
              </a:rPr>
              <a:t>care</a:t>
            </a:r>
            <a:r>
              <a:rPr lang="zh-CN" altLang="en-US">
                <a:ea typeface="宋体"/>
              </a:rPr>
              <a:t> </a:t>
            </a:r>
            <a:r>
              <a:rPr lang="en-US" altLang="zh-CN">
                <a:ea typeface="宋体"/>
              </a:rPr>
              <a:t>workers</a:t>
            </a:r>
            <a:r>
              <a:rPr lang="zh-CN" altLang="en-US">
                <a:ea typeface="宋体"/>
              </a:rPr>
              <a:t> </a:t>
            </a:r>
            <a:r>
              <a:rPr lang="en-US" altLang="zh-CN">
                <a:ea typeface="宋体"/>
              </a:rPr>
              <a:t>and</a:t>
            </a:r>
            <a:r>
              <a:rPr lang="zh-CN" altLang="en-US">
                <a:ea typeface="宋体"/>
              </a:rPr>
              <a:t> </a:t>
            </a:r>
            <a:r>
              <a:rPr lang="en-US" altLang="zh-CN">
                <a:ea typeface="宋体"/>
              </a:rPr>
              <a:t>big</a:t>
            </a:r>
            <a:r>
              <a:rPr lang="zh-CN" altLang="en-US">
                <a:ea typeface="宋体"/>
              </a:rPr>
              <a:t> </a:t>
            </a:r>
            <a:r>
              <a:rPr lang="en-US" altLang="zh-CN">
                <a:ea typeface="宋体"/>
              </a:rPr>
              <a:t>pharmaceutical</a:t>
            </a:r>
            <a:r>
              <a:rPr lang="zh-CN" altLang="en-US">
                <a:ea typeface="宋体"/>
              </a:rPr>
              <a:t> </a:t>
            </a:r>
            <a:r>
              <a:rPr lang="en-US" altLang="zh-CN">
                <a:ea typeface="宋体"/>
              </a:rPr>
              <a:t>companies</a:t>
            </a:r>
            <a:endParaRPr lang="zh-CN" altLang="en-US">
              <a:ea typeface="宋体"/>
            </a:endParaRPr>
          </a:p>
        </p:txBody>
      </p:sp>
      <p:sp>
        <p:nvSpPr>
          <p:cNvPr id="4" name="Slide Number Placeholder 3">
            <a:extLst>
              <a:ext uri="{FF2B5EF4-FFF2-40B4-BE49-F238E27FC236}">
                <a16:creationId xmlns:a16="http://schemas.microsoft.com/office/drawing/2014/main" id="{A25E2F39-2630-EA1F-C37F-FA8EE2EF857D}"/>
              </a:ext>
            </a:extLst>
          </p:cNvPr>
          <p:cNvSpPr>
            <a:spLocks noGrp="1"/>
          </p:cNvSpPr>
          <p:nvPr>
            <p:ph type="sldNum" sz="quarter" idx="12"/>
          </p:nvPr>
        </p:nvSpPr>
        <p:spPr/>
        <p:txBody>
          <a:bodyPr/>
          <a:lstStyle/>
          <a:p>
            <a:fld id="{10537617-F04D-2D48-8B5D-62F0364B9B54}" type="slidenum">
              <a:rPr lang="en-US" smtClean="0"/>
              <a:pPr/>
              <a:t>4</a:t>
            </a:fld>
            <a:endParaRPr lang="en-US"/>
          </a:p>
        </p:txBody>
      </p:sp>
      <p:pic>
        <p:nvPicPr>
          <p:cNvPr id="6" name="Audio Recording Apr 19, 2022 at 8:31:35 PM" descr="Audio Recording Apr 19, 2022 at 8:31:35 PM">
            <a:hlinkClick r:id="" action="ppaction://media"/>
            <a:extLst>
              <a:ext uri="{FF2B5EF4-FFF2-40B4-BE49-F238E27FC236}">
                <a16:creationId xmlns:a16="http://schemas.microsoft.com/office/drawing/2014/main" id="{71FA224C-AAD8-3F13-350A-939A25ED0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74000" y="5715418"/>
            <a:ext cx="812800" cy="812800"/>
          </a:xfrm>
          <a:prstGeom prst="rect">
            <a:avLst/>
          </a:prstGeom>
        </p:spPr>
      </p:pic>
    </p:spTree>
    <p:extLst>
      <p:ext uri="{BB962C8B-B14F-4D97-AF65-F5344CB8AC3E}">
        <p14:creationId xmlns:p14="http://schemas.microsoft.com/office/powerpoint/2010/main" val="9706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3503C-0753-E8A1-84DB-C20D0DAD7B40}"/>
              </a:ext>
            </a:extLst>
          </p:cNvPr>
          <p:cNvSpPr>
            <a:spLocks noGrp="1"/>
          </p:cNvSpPr>
          <p:nvPr>
            <p:ph type="title"/>
          </p:nvPr>
        </p:nvSpPr>
        <p:spPr>
          <a:xfrm>
            <a:off x="432000" y="118800"/>
            <a:ext cx="6122987" cy="944387"/>
          </a:xfrm>
        </p:spPr>
        <p:txBody>
          <a:bodyPr>
            <a:normAutofit/>
          </a:bodyPr>
          <a:lstStyle/>
          <a:p>
            <a:r>
              <a:rPr lang="zh-CN" altLang="en-US" sz="2800">
                <a:ea typeface="宋体"/>
                <a:cs typeface="Calibri"/>
              </a:rPr>
              <a:t>Understanding Dataset </a:t>
            </a:r>
          </a:p>
        </p:txBody>
      </p:sp>
      <p:sp>
        <p:nvSpPr>
          <p:cNvPr id="3" name="内容占位符 2">
            <a:extLst>
              <a:ext uri="{FF2B5EF4-FFF2-40B4-BE49-F238E27FC236}">
                <a16:creationId xmlns:a16="http://schemas.microsoft.com/office/drawing/2014/main" id="{232313FB-7FA4-9955-8398-BA71F09B3023}"/>
              </a:ext>
            </a:extLst>
          </p:cNvPr>
          <p:cNvSpPr>
            <a:spLocks noGrp="1"/>
          </p:cNvSpPr>
          <p:nvPr>
            <p:ph idx="1"/>
          </p:nvPr>
        </p:nvSpPr>
        <p:spPr/>
        <p:txBody>
          <a:bodyPr vert="horz" lIns="0" tIns="0" rIns="0" bIns="0" rtlCol="0" anchor="t">
            <a:normAutofit/>
          </a:bodyPr>
          <a:lstStyle/>
          <a:p>
            <a:r>
              <a:rPr lang="en-CA">
                <a:ea typeface="宋体"/>
              </a:rPr>
              <a:t>Dataset was collected by KASH, by collecting tweets with #</a:t>
            </a:r>
            <a:r>
              <a:rPr lang="en-CA" err="1">
                <a:ea typeface="宋体"/>
              </a:rPr>
              <a:t>CovidVaccine</a:t>
            </a:r>
            <a:r>
              <a:rPr lang="en-CA">
                <a:ea typeface="宋体"/>
              </a:rPr>
              <a:t> hashtag, and posted on Kaggle </a:t>
            </a:r>
            <a:endParaRPr lang="en-CA" altLang="zh-CN">
              <a:ea typeface="宋体"/>
            </a:endParaRPr>
          </a:p>
          <a:p>
            <a:r>
              <a:rPr lang="en-US" altLang="zh-CN">
                <a:ea typeface="宋体"/>
              </a:rPr>
              <a:t>13</a:t>
            </a:r>
            <a:r>
              <a:rPr lang="zh-CN" altLang="en-US">
                <a:ea typeface="宋体"/>
              </a:rPr>
              <a:t> </a:t>
            </a:r>
            <a:r>
              <a:rPr lang="en-US" altLang="zh-CN">
                <a:ea typeface="宋体"/>
              </a:rPr>
              <a:t>attributes</a:t>
            </a:r>
            <a:r>
              <a:rPr lang="zh-CN" altLang="en-US">
                <a:ea typeface="宋体"/>
              </a:rPr>
              <a:t> </a:t>
            </a:r>
            <a:r>
              <a:rPr lang="en-US" altLang="zh-CN">
                <a:ea typeface="宋体"/>
              </a:rPr>
              <a:t>(12</a:t>
            </a:r>
            <a:r>
              <a:rPr lang="zh-CN" altLang="en-US">
                <a:ea typeface="宋体"/>
              </a:rPr>
              <a:t> </a:t>
            </a:r>
            <a:r>
              <a:rPr lang="en-US" altLang="zh-CN">
                <a:ea typeface="宋体"/>
              </a:rPr>
              <a:t>objects/1</a:t>
            </a:r>
            <a:r>
              <a:rPr lang="zh-CN" altLang="en-US">
                <a:ea typeface="宋体"/>
              </a:rPr>
              <a:t> </a:t>
            </a:r>
            <a:r>
              <a:rPr lang="en-US" altLang="zh-CN">
                <a:ea typeface="宋体"/>
              </a:rPr>
              <a:t>float)</a:t>
            </a:r>
            <a:endParaRPr lang="en-CA">
              <a:ea typeface="宋体"/>
            </a:endParaRPr>
          </a:p>
          <a:p>
            <a:r>
              <a:rPr lang="zh-CN" altLang="en-US">
                <a:ea typeface="宋体"/>
              </a:rPr>
              <a:t>380</a:t>
            </a:r>
            <a:r>
              <a:rPr lang="en-CA" altLang="zh-CN">
                <a:ea typeface="宋体"/>
              </a:rPr>
              <a:t>,</a:t>
            </a:r>
            <a:r>
              <a:rPr lang="zh-CN" altLang="en-US">
                <a:ea typeface="宋体"/>
              </a:rPr>
              <a:t>042 records </a:t>
            </a:r>
            <a:endParaRPr lang="en-CA" altLang="zh-CN">
              <a:ea typeface="宋体"/>
            </a:endParaRPr>
          </a:p>
          <a:p>
            <a:r>
              <a:rPr lang="en-CA" altLang="zh-CN">
                <a:ea typeface="宋体"/>
              </a:rPr>
              <a:t>Date column requires common formatting</a:t>
            </a:r>
          </a:p>
          <a:p>
            <a:pPr lvl="1"/>
            <a:r>
              <a:rPr lang="en-CA" altLang="zh-CN">
                <a:ea typeface="宋体"/>
              </a:rPr>
              <a:t>Utilized </a:t>
            </a:r>
            <a:r>
              <a:rPr lang="en-CA" altLang="zh-CN" err="1">
                <a:ea typeface="宋体"/>
              </a:rPr>
              <a:t>pd.to_datetime</a:t>
            </a:r>
            <a:r>
              <a:rPr lang="en-CA" altLang="zh-CN">
                <a:ea typeface="宋体"/>
              </a:rPr>
              <a:t>()</a:t>
            </a:r>
          </a:p>
          <a:p>
            <a:r>
              <a:rPr lang="en-CA"/>
              <a:t>Location column contains 21% NAN values, and many unapplicable locations</a:t>
            </a:r>
          </a:p>
          <a:p>
            <a:pPr marL="0" indent="0">
              <a:buNone/>
            </a:pPr>
            <a:endParaRPr lang="en-CA"/>
          </a:p>
          <a:p>
            <a:endParaRPr lang="en-CA"/>
          </a:p>
        </p:txBody>
      </p:sp>
      <p:sp>
        <p:nvSpPr>
          <p:cNvPr id="4" name="灯片编号占位符 3">
            <a:extLst>
              <a:ext uri="{FF2B5EF4-FFF2-40B4-BE49-F238E27FC236}">
                <a16:creationId xmlns:a16="http://schemas.microsoft.com/office/drawing/2014/main" id="{D4534D3E-148A-5BC1-35D4-CE5A7AAB5D9D}"/>
              </a:ext>
            </a:extLst>
          </p:cNvPr>
          <p:cNvSpPr>
            <a:spLocks noGrp="1"/>
          </p:cNvSpPr>
          <p:nvPr>
            <p:ph type="sldNum" sz="quarter" idx="12"/>
          </p:nvPr>
        </p:nvSpPr>
        <p:spPr/>
        <p:txBody>
          <a:bodyPr/>
          <a:lstStyle/>
          <a:p>
            <a:fld id="{10537617-F04D-2D48-8B5D-62F0364B9B54}" type="slidenum">
              <a:rPr lang="en-US"/>
              <a:pPr/>
              <a:t>5</a:t>
            </a:fld>
            <a:endParaRPr lang="en-US"/>
          </a:p>
        </p:txBody>
      </p:sp>
      <p:pic>
        <p:nvPicPr>
          <p:cNvPr id="5" name="slide7audio.mp3" descr="slide7audio.mp3">
            <a:hlinkClick r:id="" action="ppaction://media"/>
            <a:extLst>
              <a:ext uri="{FF2B5EF4-FFF2-40B4-BE49-F238E27FC236}">
                <a16:creationId xmlns:a16="http://schemas.microsoft.com/office/drawing/2014/main" id="{CCD233E7-7E94-21EE-275B-E59CBD74EC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30400" y="5936400"/>
            <a:ext cx="812800" cy="812800"/>
          </a:xfrm>
          <a:prstGeom prst="rect">
            <a:avLst/>
          </a:prstGeom>
        </p:spPr>
      </p:pic>
    </p:spTree>
    <p:extLst>
      <p:ext uri="{BB962C8B-B14F-4D97-AF65-F5344CB8AC3E}">
        <p14:creationId xmlns:p14="http://schemas.microsoft.com/office/powerpoint/2010/main" val="70489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213" y="118800"/>
            <a:ext cx="6122987" cy="944387"/>
          </a:xfrm>
        </p:spPr>
        <p:txBody>
          <a:bodyPr>
            <a:normAutofit/>
          </a:bodyPr>
          <a:lstStyle/>
          <a:p>
            <a:r>
              <a:rPr lang="en-US" sz="2800">
                <a:cs typeface="Calibri"/>
              </a:rPr>
              <a:t>Dataset Attributes</a:t>
            </a:r>
          </a:p>
        </p:txBody>
      </p:sp>
      <p:sp>
        <p:nvSpPr>
          <p:cNvPr id="3" name="Content Placeholder 2"/>
          <p:cNvSpPr>
            <a:spLocks noGrp="1"/>
          </p:cNvSpPr>
          <p:nvPr>
            <p:ph idx="1"/>
          </p:nvPr>
        </p:nvSpPr>
        <p:spPr>
          <a:xfrm>
            <a:off x="896206" y="1664759"/>
            <a:ext cx="3557303" cy="4446719"/>
          </a:xfrm>
        </p:spPr>
        <p:txBody>
          <a:bodyPr vert="horz" lIns="0" tIns="0" rIns="0" bIns="0" rtlCol="0" anchor="t">
            <a:normAutofit lnSpcReduction="10000"/>
          </a:bodyPr>
          <a:lstStyle/>
          <a:p>
            <a:r>
              <a:rPr lang="en-US"/>
              <a:t>User Name</a:t>
            </a:r>
          </a:p>
          <a:p>
            <a:r>
              <a:rPr lang="en-US"/>
              <a:t>User Location </a:t>
            </a:r>
          </a:p>
          <a:p>
            <a:r>
              <a:rPr lang="en-US"/>
              <a:t>User Description</a:t>
            </a:r>
          </a:p>
          <a:p>
            <a:r>
              <a:rPr lang="en-US"/>
              <a:t>User Created</a:t>
            </a:r>
          </a:p>
          <a:p>
            <a:r>
              <a:rPr lang="en-US"/>
              <a:t>User Followers  </a:t>
            </a:r>
          </a:p>
          <a:p>
            <a:r>
              <a:rPr lang="en-US"/>
              <a:t>User Friends</a:t>
            </a:r>
          </a:p>
          <a:p>
            <a:r>
              <a:rPr lang="en-US"/>
              <a:t>User Favorites</a:t>
            </a:r>
          </a:p>
          <a:p>
            <a:r>
              <a:rPr lang="en-US"/>
              <a:t>User Verified </a:t>
            </a:r>
          </a:p>
          <a:p>
            <a:r>
              <a:rPr lang="en-US"/>
              <a:t>Date Text Hashtags</a:t>
            </a:r>
          </a:p>
          <a:p>
            <a:r>
              <a:rPr lang="en-US"/>
              <a:t>Source</a:t>
            </a:r>
          </a:p>
          <a:p>
            <a:r>
              <a:rPr lang="en-US"/>
              <a:t>Is Retweet</a:t>
            </a:r>
          </a:p>
          <a:p>
            <a:endParaRPr lang="en-US"/>
          </a:p>
        </p:txBody>
      </p:sp>
      <p:sp>
        <p:nvSpPr>
          <p:cNvPr id="4" name="Slide Number Placeholder 3">
            <a:extLst>
              <a:ext uri="{FF2B5EF4-FFF2-40B4-BE49-F238E27FC236}">
                <a16:creationId xmlns:a16="http://schemas.microsoft.com/office/drawing/2014/main" id="{BF14C377-D0B3-1941-9AD2-F60281E8F0D0}"/>
              </a:ext>
            </a:extLst>
          </p:cNvPr>
          <p:cNvSpPr>
            <a:spLocks noGrp="1"/>
          </p:cNvSpPr>
          <p:nvPr>
            <p:ph type="sldNum" sz="quarter" idx="12"/>
          </p:nvPr>
        </p:nvSpPr>
        <p:spPr/>
        <p:txBody>
          <a:bodyPr/>
          <a:lstStyle/>
          <a:p>
            <a:fld id="{10537617-F04D-2D48-8B5D-62F0364B9B54}" type="slidenum">
              <a:rPr lang="en-US" smtClean="0"/>
              <a:pPr/>
              <a:t>6</a:t>
            </a:fld>
            <a:endParaRPr lang="en-US"/>
          </a:p>
        </p:txBody>
      </p:sp>
      <p:pic>
        <p:nvPicPr>
          <p:cNvPr id="7" name="slide5audio.mp3" descr="slide5audio.mp3">
            <a:hlinkClick r:id="" action="ppaction://media"/>
            <a:extLst>
              <a:ext uri="{FF2B5EF4-FFF2-40B4-BE49-F238E27FC236}">
                <a16:creationId xmlns:a16="http://schemas.microsoft.com/office/drawing/2014/main" id="{6BC19E71-EF9F-6C8F-DE9C-13CE150E85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5936400"/>
            <a:ext cx="812800" cy="812800"/>
          </a:xfrm>
          <a:prstGeom prst="rect">
            <a:avLst/>
          </a:prstGeom>
        </p:spPr>
      </p:pic>
      <p:pic>
        <p:nvPicPr>
          <p:cNvPr id="5" name="图片 7" descr="表格&#10;&#10;已自动生成说明">
            <a:extLst>
              <a:ext uri="{FF2B5EF4-FFF2-40B4-BE49-F238E27FC236}">
                <a16:creationId xmlns:a16="http://schemas.microsoft.com/office/drawing/2014/main" id="{CDAD28E6-5EF7-7DDB-EDDD-6E91AB0D63BE}"/>
              </a:ext>
            </a:extLst>
          </p:cNvPr>
          <p:cNvPicPr>
            <a:picLocks noChangeAspect="1"/>
          </p:cNvPicPr>
          <p:nvPr/>
        </p:nvPicPr>
        <p:blipFill>
          <a:blip r:embed="rId6"/>
          <a:stretch>
            <a:fillRect/>
          </a:stretch>
        </p:blipFill>
        <p:spPr>
          <a:xfrm>
            <a:off x="5181600" y="2702153"/>
            <a:ext cx="2743200" cy="2759577"/>
          </a:xfrm>
          <a:prstGeom prst="rect">
            <a:avLst/>
          </a:prstGeom>
        </p:spPr>
      </p:pic>
      <p:sp>
        <p:nvSpPr>
          <p:cNvPr id="8" name="TextBox 7">
            <a:extLst>
              <a:ext uri="{FF2B5EF4-FFF2-40B4-BE49-F238E27FC236}">
                <a16:creationId xmlns:a16="http://schemas.microsoft.com/office/drawing/2014/main" id="{03F14BC6-2CC2-78C1-442C-ED119D25A432}"/>
              </a:ext>
            </a:extLst>
          </p:cNvPr>
          <p:cNvSpPr txBox="1"/>
          <p:nvPr/>
        </p:nvSpPr>
        <p:spPr>
          <a:xfrm>
            <a:off x="5050975" y="2332821"/>
            <a:ext cx="3086294" cy="369332"/>
          </a:xfrm>
          <a:prstGeom prst="rect">
            <a:avLst/>
          </a:prstGeom>
          <a:noFill/>
        </p:spPr>
        <p:txBody>
          <a:bodyPr wrap="none" rtlCol="0">
            <a:spAutoFit/>
          </a:bodyPr>
          <a:lstStyle/>
          <a:p>
            <a:r>
              <a:rPr lang="en-US">
                <a:latin typeface="Palatino Linotype" panose="02040502050505030304" pitchFamily="18" charset="0"/>
              </a:rPr>
              <a:t>Attributes with NAN values</a:t>
            </a:r>
          </a:p>
        </p:txBody>
      </p:sp>
    </p:spTree>
    <p:extLst>
      <p:ext uri="{BB962C8B-B14F-4D97-AF65-F5344CB8AC3E}">
        <p14:creationId xmlns:p14="http://schemas.microsoft.com/office/powerpoint/2010/main" val="38454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213" y="118800"/>
            <a:ext cx="6122987" cy="944387"/>
          </a:xfrm>
        </p:spPr>
        <p:txBody>
          <a:bodyPr>
            <a:normAutofit/>
          </a:bodyPr>
          <a:lstStyle/>
          <a:p>
            <a:r>
              <a:rPr lang="en-US" sz="2800">
                <a:cs typeface="Calibri"/>
              </a:rPr>
              <a:t>Dataset Attributes</a:t>
            </a:r>
          </a:p>
        </p:txBody>
      </p:sp>
      <p:sp>
        <p:nvSpPr>
          <p:cNvPr id="3" name="Content Placeholder 2"/>
          <p:cNvSpPr>
            <a:spLocks noGrp="1"/>
          </p:cNvSpPr>
          <p:nvPr>
            <p:ph idx="1"/>
          </p:nvPr>
        </p:nvSpPr>
        <p:spPr>
          <a:xfrm>
            <a:off x="896206" y="1664759"/>
            <a:ext cx="3557303" cy="4446719"/>
          </a:xfrm>
        </p:spPr>
        <p:txBody>
          <a:bodyPr vert="horz" lIns="0" tIns="0" rIns="0" bIns="0" rtlCol="0" anchor="t">
            <a:normAutofit/>
          </a:bodyPr>
          <a:lstStyle/>
          <a:p>
            <a:pPr marL="0" indent="0">
              <a:buNone/>
            </a:pPr>
            <a:r>
              <a:rPr lang="en-US"/>
              <a:t>Attributes to be utilized</a:t>
            </a:r>
          </a:p>
          <a:p>
            <a:r>
              <a:rPr lang="en-US"/>
              <a:t>User Location </a:t>
            </a:r>
          </a:p>
          <a:p>
            <a:r>
              <a:rPr lang="en-US"/>
              <a:t>User Followers  </a:t>
            </a:r>
          </a:p>
          <a:p>
            <a:r>
              <a:rPr lang="en-US"/>
              <a:t>Date </a:t>
            </a:r>
          </a:p>
          <a:p>
            <a:r>
              <a:rPr lang="en-US"/>
              <a:t>Text </a:t>
            </a:r>
          </a:p>
          <a:p>
            <a:endParaRPr lang="en-US"/>
          </a:p>
        </p:txBody>
      </p:sp>
      <p:sp>
        <p:nvSpPr>
          <p:cNvPr id="4" name="Slide Number Placeholder 3">
            <a:extLst>
              <a:ext uri="{FF2B5EF4-FFF2-40B4-BE49-F238E27FC236}">
                <a16:creationId xmlns:a16="http://schemas.microsoft.com/office/drawing/2014/main" id="{BF14C377-D0B3-1941-9AD2-F60281E8F0D0}"/>
              </a:ext>
            </a:extLst>
          </p:cNvPr>
          <p:cNvSpPr>
            <a:spLocks noGrp="1"/>
          </p:cNvSpPr>
          <p:nvPr>
            <p:ph type="sldNum" sz="quarter" idx="12"/>
          </p:nvPr>
        </p:nvSpPr>
        <p:spPr/>
        <p:txBody>
          <a:bodyPr/>
          <a:lstStyle/>
          <a:p>
            <a:fld id="{10537617-F04D-2D48-8B5D-62F0364B9B54}" type="slidenum">
              <a:rPr lang="en-US" smtClean="0"/>
              <a:pPr/>
              <a:t>7</a:t>
            </a:fld>
            <a:endParaRPr lang="en-US"/>
          </a:p>
        </p:txBody>
      </p:sp>
      <p:pic>
        <p:nvPicPr>
          <p:cNvPr id="5" name="Audio Recording Apr 19, 2022 at 10:28:42 PM" descr="Audio Recording Apr 19, 2022 at 10:28:42 PM">
            <a:hlinkClick r:id="" action="ppaction://media"/>
            <a:extLst>
              <a:ext uri="{FF2B5EF4-FFF2-40B4-BE49-F238E27FC236}">
                <a16:creationId xmlns:a16="http://schemas.microsoft.com/office/drawing/2014/main" id="{8C5ED779-4EC8-76CB-DFE6-E22865BE38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1749" y="5524500"/>
            <a:ext cx="812800" cy="812800"/>
          </a:xfrm>
          <a:prstGeom prst="rect">
            <a:avLst/>
          </a:prstGeom>
        </p:spPr>
      </p:pic>
    </p:spTree>
    <p:extLst>
      <p:ext uri="{BB962C8B-B14F-4D97-AF65-F5344CB8AC3E}">
        <p14:creationId xmlns:p14="http://schemas.microsoft.com/office/powerpoint/2010/main" val="42022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A0F8-8CE6-F62C-018B-331499AE2209}"/>
              </a:ext>
            </a:extLst>
          </p:cNvPr>
          <p:cNvSpPr>
            <a:spLocks noGrp="1"/>
          </p:cNvSpPr>
          <p:nvPr>
            <p:ph type="title"/>
          </p:nvPr>
        </p:nvSpPr>
        <p:spPr>
          <a:xfrm>
            <a:off x="432000" y="118800"/>
            <a:ext cx="6122987" cy="944387"/>
          </a:xfrm>
        </p:spPr>
        <p:txBody>
          <a:bodyPr>
            <a:normAutofit/>
          </a:bodyPr>
          <a:lstStyle/>
          <a:p>
            <a:r>
              <a:rPr lang="en-US" altLang="zh-CN" sz="2800">
                <a:ea typeface="宋体"/>
              </a:rPr>
              <a:t>Baseline</a:t>
            </a:r>
            <a:r>
              <a:rPr lang="zh-CN" altLang="en-US" sz="2800">
                <a:ea typeface="宋体"/>
              </a:rPr>
              <a:t> </a:t>
            </a:r>
            <a:r>
              <a:rPr lang="en-US" altLang="zh-CN" sz="2800">
                <a:ea typeface="宋体"/>
              </a:rPr>
              <a:t>Approach &amp; Novelty</a:t>
            </a:r>
            <a:r>
              <a:rPr lang="zh-CN" altLang="en-US" sz="2800">
                <a:ea typeface="宋体"/>
              </a:rPr>
              <a:t> </a:t>
            </a:r>
            <a:endParaRPr lang="en-US" sz="2800"/>
          </a:p>
        </p:txBody>
      </p:sp>
      <p:sp>
        <p:nvSpPr>
          <p:cNvPr id="3" name="Content Placeholder 2">
            <a:extLst>
              <a:ext uri="{FF2B5EF4-FFF2-40B4-BE49-F238E27FC236}">
                <a16:creationId xmlns:a16="http://schemas.microsoft.com/office/drawing/2014/main" id="{426B685B-5E17-455C-ED0C-08BAC88C22D9}"/>
              </a:ext>
            </a:extLst>
          </p:cNvPr>
          <p:cNvSpPr>
            <a:spLocks noGrp="1"/>
          </p:cNvSpPr>
          <p:nvPr>
            <p:ph idx="1"/>
          </p:nvPr>
        </p:nvSpPr>
        <p:spPr/>
        <p:txBody>
          <a:bodyPr>
            <a:normAutofit/>
          </a:bodyPr>
          <a:lstStyle/>
          <a:p>
            <a:pPr marL="0" indent="0">
              <a:buNone/>
            </a:pPr>
            <a:r>
              <a:rPr lang="en-US" altLang="zh-CN"/>
              <a:t>Baseline</a:t>
            </a:r>
          </a:p>
          <a:p>
            <a:r>
              <a:rPr lang="en-US" altLang="zh-CN"/>
              <a:t>Used</a:t>
            </a:r>
            <a:r>
              <a:rPr lang="zh-CN" altLang="en-US"/>
              <a:t> </a:t>
            </a:r>
            <a:r>
              <a:rPr lang="en-US" altLang="zh-CN"/>
              <a:t>NLP</a:t>
            </a:r>
            <a:r>
              <a:rPr lang="zh-CN" altLang="en-US"/>
              <a:t> </a:t>
            </a:r>
            <a:r>
              <a:rPr lang="en-US" altLang="zh-CN"/>
              <a:t>tool</a:t>
            </a:r>
            <a:r>
              <a:rPr lang="zh-CN" altLang="en-US"/>
              <a:t> </a:t>
            </a:r>
            <a:r>
              <a:rPr lang="en-US" altLang="zh-CN"/>
              <a:t>VADER</a:t>
            </a:r>
            <a:r>
              <a:rPr lang="zh-CN" altLang="en-US"/>
              <a:t> </a:t>
            </a:r>
            <a:r>
              <a:rPr lang="en-US" altLang="zh-CN"/>
              <a:t>to</a:t>
            </a:r>
            <a:r>
              <a:rPr lang="zh-CN" altLang="en-US"/>
              <a:t> </a:t>
            </a:r>
            <a:r>
              <a:rPr lang="en-US" altLang="zh-CN"/>
              <a:t>assess</a:t>
            </a:r>
            <a:r>
              <a:rPr lang="zh-CN" altLang="en-US"/>
              <a:t> </a:t>
            </a:r>
            <a:r>
              <a:rPr lang="en-US" altLang="zh-CN"/>
              <a:t>twitter</a:t>
            </a:r>
            <a:r>
              <a:rPr lang="zh-CN" altLang="en-US"/>
              <a:t> </a:t>
            </a:r>
            <a:r>
              <a:rPr lang="en-US" altLang="zh-CN"/>
              <a:t>sentiment  </a:t>
            </a:r>
            <a:r>
              <a:rPr lang="zh-CN" altLang="en-US"/>
              <a:t> </a:t>
            </a:r>
            <a:endParaRPr lang="en-CA" altLang="zh-CN"/>
          </a:p>
          <a:p>
            <a:r>
              <a:rPr lang="en-CA" altLang="zh-CN"/>
              <a:t>LSTM and Bi-LSTM assessed performance at:</a:t>
            </a:r>
          </a:p>
          <a:p>
            <a:pPr lvl="1"/>
            <a:r>
              <a:rPr lang="en-CA" altLang="zh-CN"/>
              <a:t>90.59% and 90.83% respectively</a:t>
            </a:r>
          </a:p>
          <a:p>
            <a:pPr marL="0" indent="0">
              <a:buNone/>
            </a:pPr>
            <a:endParaRPr lang="en-CA" altLang="zh-CN"/>
          </a:p>
          <a:p>
            <a:pPr marL="0" indent="0">
              <a:buNone/>
            </a:pPr>
            <a:r>
              <a:rPr lang="en-CA" altLang="zh-CN"/>
              <a:t>Novelty</a:t>
            </a:r>
          </a:p>
          <a:p>
            <a:r>
              <a:rPr lang="en-CA" altLang="zh-CN"/>
              <a:t>The training process &amp; Feature Engineering </a:t>
            </a:r>
          </a:p>
          <a:p>
            <a:r>
              <a:rPr lang="en-CA" altLang="zh-CN"/>
              <a:t>Questions to be answered</a:t>
            </a:r>
          </a:p>
          <a:p>
            <a:endParaRPr lang="en-CA" altLang="zh-CN"/>
          </a:p>
          <a:p>
            <a:endParaRPr lang="en-CA" altLang="zh-CN"/>
          </a:p>
          <a:p>
            <a:pPr marL="0" indent="0">
              <a:buNone/>
            </a:pPr>
            <a:endParaRPr lang="en-CA" altLang="zh-CN"/>
          </a:p>
          <a:p>
            <a:pPr marL="0" indent="0">
              <a:buNone/>
            </a:pPr>
            <a:endParaRPr lang="en-CA" altLang="zh-CN"/>
          </a:p>
          <a:p>
            <a:pPr marL="0" indent="0">
              <a:buNone/>
            </a:pPr>
            <a:endParaRPr lang="en-US" altLang="zh-CN"/>
          </a:p>
          <a:p>
            <a:pPr marL="0" indent="0">
              <a:buNone/>
            </a:pPr>
            <a:endParaRPr lang="en-US" altLang="zh-CN"/>
          </a:p>
          <a:p>
            <a:pPr marL="0" indent="0">
              <a:buNone/>
            </a:pPr>
            <a:endParaRPr lang="en-US"/>
          </a:p>
        </p:txBody>
      </p:sp>
      <p:sp>
        <p:nvSpPr>
          <p:cNvPr id="4" name="Slide Number Placeholder 3">
            <a:extLst>
              <a:ext uri="{FF2B5EF4-FFF2-40B4-BE49-F238E27FC236}">
                <a16:creationId xmlns:a16="http://schemas.microsoft.com/office/drawing/2014/main" id="{E3DFAD32-F27A-8475-6ACE-3E774A6B9C3E}"/>
              </a:ext>
            </a:extLst>
          </p:cNvPr>
          <p:cNvSpPr>
            <a:spLocks noGrp="1"/>
          </p:cNvSpPr>
          <p:nvPr>
            <p:ph type="sldNum" sz="quarter" idx="12"/>
          </p:nvPr>
        </p:nvSpPr>
        <p:spPr/>
        <p:txBody>
          <a:bodyPr/>
          <a:lstStyle/>
          <a:p>
            <a:fld id="{10537617-F04D-2D48-8B5D-62F0364B9B54}" type="slidenum">
              <a:rPr lang="en-US" smtClean="0"/>
              <a:pPr/>
              <a:t>8</a:t>
            </a:fld>
            <a:endParaRPr lang="en-US"/>
          </a:p>
        </p:txBody>
      </p:sp>
      <p:pic>
        <p:nvPicPr>
          <p:cNvPr id="5" name="Audio Recording Apr 19, 2022 at 8:44:12 PM" descr="Audio Recording Apr 19, 2022 at 8:44:12 PM">
            <a:hlinkClick r:id="" action="ppaction://media"/>
            <a:extLst>
              <a:ext uri="{FF2B5EF4-FFF2-40B4-BE49-F238E27FC236}">
                <a16:creationId xmlns:a16="http://schemas.microsoft.com/office/drawing/2014/main" id="{4E503998-9461-B2F2-5C3A-CC438D7FFD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1749" y="5682761"/>
            <a:ext cx="812800" cy="812800"/>
          </a:xfrm>
          <a:prstGeom prst="rect">
            <a:avLst/>
          </a:prstGeom>
        </p:spPr>
      </p:pic>
    </p:spTree>
    <p:extLst>
      <p:ext uri="{BB962C8B-B14F-4D97-AF65-F5344CB8AC3E}">
        <p14:creationId xmlns:p14="http://schemas.microsoft.com/office/powerpoint/2010/main" val="392686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Queen's PPT template 2011">
  <a:themeElements>
    <a:clrScheme name="Queen's triclour">
      <a:dk1>
        <a:sysClr val="windowText" lastClr="000000"/>
      </a:dk1>
      <a:lt1>
        <a:sysClr val="window" lastClr="FFFFFF"/>
      </a:lt1>
      <a:dk2>
        <a:srgbClr val="061D38"/>
      </a:dk2>
      <a:lt2>
        <a:srgbClr val="FFFFFF"/>
      </a:lt2>
      <a:accent1>
        <a:srgbClr val="910A29"/>
      </a:accent1>
      <a:accent2>
        <a:srgbClr val="F1AB1F"/>
      </a:accent2>
      <a:accent3>
        <a:srgbClr val="061D38"/>
      </a:accent3>
      <a:accent4>
        <a:srgbClr val="CDCDCD"/>
      </a:accent4>
      <a:accent5>
        <a:srgbClr val="7E7E7E"/>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Queen's PPT template 2011.thmx</Template>
  <TotalTime>41</TotalTime>
  <Words>3103</Words>
  <Application>Microsoft Macintosh PowerPoint</Application>
  <PresentationFormat>On-screen Show (4:3)</PresentationFormat>
  <Paragraphs>296</Paragraphs>
  <Slides>27</Slides>
  <Notes>21</Notes>
  <HiddenSlides>0</HiddenSlides>
  <MMClips>24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Palatino Linotype</vt:lpstr>
      <vt:lpstr>Queen's PPT template 2011</vt:lpstr>
      <vt:lpstr>CISC 351 Final Presentation  April 12, 2022</vt:lpstr>
      <vt:lpstr>Original Project Goal</vt:lpstr>
      <vt:lpstr>Current Project Goal / Introduction </vt:lpstr>
      <vt:lpstr>Questions</vt:lpstr>
      <vt:lpstr>Motivation</vt:lpstr>
      <vt:lpstr>Understanding Dataset </vt:lpstr>
      <vt:lpstr>Dataset Attributes</vt:lpstr>
      <vt:lpstr>Dataset Attributes</vt:lpstr>
      <vt:lpstr>Baseline Approach &amp; Novelty </vt:lpstr>
      <vt:lpstr>Methodology </vt:lpstr>
      <vt:lpstr>Data Preprocessing </vt:lpstr>
      <vt:lpstr>Feature Engineering - NLTK </vt:lpstr>
      <vt:lpstr>Feature Engineering - Data exploration    </vt:lpstr>
      <vt:lpstr>Feature Engineering   Method of Extracting Features</vt:lpstr>
      <vt:lpstr>Model Selection</vt:lpstr>
      <vt:lpstr>Model Evaluation</vt:lpstr>
      <vt:lpstr>Results </vt:lpstr>
      <vt:lpstr>Model Performance</vt:lpstr>
      <vt:lpstr>Visualization – Date Method 1</vt:lpstr>
      <vt:lpstr>Visualization Date Method 2  </vt:lpstr>
      <vt:lpstr>Visualization – City and Country </vt:lpstr>
      <vt:lpstr>Visualization – City and Country </vt:lpstr>
      <vt:lpstr>Question 1 -USA Sentiment Change/Vaccination rate  </vt:lpstr>
      <vt:lpstr>Question 2 &amp; 3 </vt:lpstr>
      <vt:lpstr>Discussion &amp; Conclusion  </vt:lpstr>
      <vt:lpstr>Thank you!</vt:lpstr>
      <vt:lpstr>References</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Larry Harris</dc:creator>
  <cp:lastModifiedBy>Liguang(Lee) Zhang</cp:lastModifiedBy>
  <cp:revision>2</cp:revision>
  <dcterms:created xsi:type="dcterms:W3CDTF">2011-07-05T18:52:53Z</dcterms:created>
  <dcterms:modified xsi:type="dcterms:W3CDTF">2022-04-20T02:29:47Z</dcterms:modified>
</cp:coreProperties>
</file>